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3" r:id="rId4"/>
  </p:sldMasterIdLst>
  <p:notesMasterIdLst>
    <p:notesMasterId r:id="rId41"/>
  </p:notesMasterIdLst>
  <p:sldIdLst>
    <p:sldId id="335" r:id="rId5"/>
    <p:sldId id="370" r:id="rId6"/>
    <p:sldId id="397" r:id="rId7"/>
    <p:sldId id="398" r:id="rId8"/>
    <p:sldId id="289" r:id="rId9"/>
    <p:sldId id="290" r:id="rId10"/>
    <p:sldId id="256" r:id="rId11"/>
    <p:sldId id="260" r:id="rId12"/>
    <p:sldId id="399" r:id="rId13"/>
    <p:sldId id="400" r:id="rId14"/>
    <p:sldId id="372" r:id="rId15"/>
    <p:sldId id="373" r:id="rId16"/>
    <p:sldId id="374" r:id="rId17"/>
    <p:sldId id="375" r:id="rId18"/>
    <p:sldId id="387" r:id="rId19"/>
    <p:sldId id="401" r:id="rId20"/>
    <p:sldId id="376" r:id="rId21"/>
    <p:sldId id="402" r:id="rId22"/>
    <p:sldId id="325" r:id="rId23"/>
    <p:sldId id="326" r:id="rId24"/>
    <p:sldId id="327" r:id="rId25"/>
    <p:sldId id="403" r:id="rId26"/>
    <p:sldId id="384" r:id="rId27"/>
    <p:sldId id="386" r:id="rId28"/>
    <p:sldId id="297" r:id="rId29"/>
    <p:sldId id="309" r:id="rId30"/>
    <p:sldId id="298" r:id="rId31"/>
    <p:sldId id="336" r:id="rId32"/>
    <p:sldId id="337" r:id="rId33"/>
    <p:sldId id="338" r:id="rId34"/>
    <p:sldId id="341" r:id="rId35"/>
    <p:sldId id="342" r:id="rId36"/>
    <p:sldId id="343" r:id="rId37"/>
    <p:sldId id="344" r:id="rId38"/>
    <p:sldId id="345" r:id="rId39"/>
    <p:sldId id="334" r:id="rId4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5" autoAdjust="0"/>
    <p:restoredTop sz="97805" autoAdjust="0"/>
  </p:normalViewPr>
  <p:slideViewPr>
    <p:cSldViewPr>
      <p:cViewPr>
        <p:scale>
          <a:sx n="108" d="100"/>
          <a:sy n="108" d="100"/>
        </p:scale>
        <p:origin x="-2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84245-4571-4C90-8BD5-DFDBDCB8E868}" type="datetimeFigureOut">
              <a:rPr lang="en-US" smtClean="0"/>
              <a:pPr/>
              <a:t>10/7/15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485A2-FA6A-46DD-B3E5-15C95E45F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2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0320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572000"/>
            <a:ext cx="4533793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Slides adapted from Bryant 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and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O’Hallaron</a:t>
            </a:r>
            <a:endParaRPr lang="en-US" sz="2000" dirty="0">
              <a:solidFill>
                <a:schemeClr val="tx1"/>
              </a:solidFill>
              <a:latin typeface="Calibri"/>
              <a:ea typeface="Calibri" charset="0"/>
              <a:cs typeface="Calibri"/>
              <a:sym typeface="Calibri" charset="0"/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1752600"/>
            <a:ext cx="8356600" cy="2590800"/>
          </a:xfrm>
          <a:ln/>
        </p:spPr>
        <p:txBody>
          <a:bodyPr/>
          <a:lstStyle/>
          <a:p>
            <a:pPr marL="119063" indent="-119063"/>
            <a:r>
              <a:rPr lang="en-US" b="1" dirty="0" smtClean="0"/>
              <a:t>Machine-Level Programming </a:t>
            </a:r>
            <a:r>
              <a:rPr lang="en-US" b="1" dirty="0" smtClean="0"/>
              <a:t>III: How to implement </a:t>
            </a:r>
            <a:r>
              <a:rPr lang="en-US" b="1" dirty="0"/>
              <a:t>p</a:t>
            </a:r>
            <a:r>
              <a:rPr lang="en-US" b="1" dirty="0" smtClean="0"/>
              <a:t>rocedure calls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6106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Using the stack</a:t>
            </a:r>
            <a:endParaRPr lang="en-US" dirty="0"/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1447800" y="12954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main(){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f(..)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L1: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1447800" y="2819400"/>
            <a:ext cx="1841500" cy="1524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f(){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g(..)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L2: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1447800" y="44958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763337" y="2045936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4" name="Freeform 12333"/>
          <p:cNvSpPr/>
          <p:nvPr/>
        </p:nvSpPr>
        <p:spPr>
          <a:xfrm>
            <a:off x="2926953" y="2438400"/>
            <a:ext cx="1949847" cy="1676400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000000"/>
            </a:solidFill>
            <a:headEnd type="triangle"/>
            <a:tailEnd type="non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0" name="Freeform 79"/>
          <p:cNvSpPr/>
          <p:nvPr/>
        </p:nvSpPr>
        <p:spPr>
          <a:xfrm>
            <a:off x="3048000" y="3810000"/>
            <a:ext cx="1949847" cy="1447800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000000"/>
            </a:solidFill>
            <a:headEnd type="triangle"/>
            <a:tailEnd type="non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5" name="TextBox 12334"/>
          <p:cNvSpPr txBox="1"/>
          <p:nvPr/>
        </p:nvSpPr>
        <p:spPr>
          <a:xfrm>
            <a:off x="4267200" y="2111514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Pop L1 from stack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L1</a:t>
            </a:r>
            <a:endParaRPr lang="en-US" sz="2000" dirty="0"/>
          </a:p>
        </p:txBody>
      </p:sp>
      <p:sp>
        <p:nvSpPr>
          <p:cNvPr id="85" name="TextBox 84"/>
          <p:cNvSpPr txBox="1"/>
          <p:nvPr/>
        </p:nvSpPr>
        <p:spPr>
          <a:xfrm>
            <a:off x="4572000" y="3581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Pop L2 from stack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L2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382000" y="32004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8382000" y="28194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371600" y="1916668"/>
            <a:ext cx="1410369" cy="1531442"/>
            <a:chOff x="1371600" y="1916668"/>
            <a:chExt cx="1410369" cy="1531442"/>
          </a:xfrm>
        </p:grpSpPr>
        <p:sp>
          <p:nvSpPr>
            <p:cNvPr id="2" name="TextBox 1"/>
            <p:cNvSpPr txBox="1"/>
            <p:nvPr/>
          </p:nvSpPr>
          <p:spPr>
            <a:xfrm>
              <a:off x="1941437" y="1916668"/>
              <a:ext cx="840532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Call L3 </a:t>
              </a:r>
              <a:endParaRPr lang="en-US" sz="18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371600" y="3048000"/>
              <a:ext cx="4948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L3: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447800" y="3364468"/>
            <a:ext cx="1297732" cy="1740932"/>
            <a:chOff x="1524000" y="3440668"/>
            <a:chExt cx="1297732" cy="1740932"/>
          </a:xfrm>
        </p:grpSpPr>
        <p:sp>
          <p:nvSpPr>
            <p:cNvPr id="25" name="TextBox 24"/>
            <p:cNvSpPr txBox="1"/>
            <p:nvPr/>
          </p:nvSpPr>
          <p:spPr>
            <a:xfrm>
              <a:off x="1981200" y="3440668"/>
              <a:ext cx="840532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Call L5 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24000" y="4781490"/>
              <a:ext cx="4948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L5: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869757" y="5086290"/>
            <a:ext cx="492443" cy="400110"/>
          </a:xfrm>
          <a:prstGeom prst="rect">
            <a:avLst/>
          </a:prstGeom>
          <a:solidFill>
            <a:srgbClr val="FFB8B8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ret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81200" y="3943290"/>
            <a:ext cx="492443" cy="400110"/>
          </a:xfrm>
          <a:prstGeom prst="rect">
            <a:avLst/>
          </a:prstGeom>
          <a:solidFill>
            <a:srgbClr val="FFB8B8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ret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386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4" grpId="0" animBg="1"/>
      <p:bldP spid="80" grpId="0" animBg="1"/>
      <p:bldP spid="12335" grpId="0"/>
      <p:bldP spid="85" grpId="0"/>
      <p:bldP spid="86" grpId="0" animBg="1"/>
      <p:bldP spid="87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#1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&lt;func&gt;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&lt;main&gt;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&lt;func&gt;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572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1696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#2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4038600" y="3695700"/>
            <a:ext cx="22098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43041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#3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2362200" y="3695700"/>
            <a:ext cx="3886200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31376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#4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114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658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How to allocate/</a:t>
            </a:r>
            <a:r>
              <a:rPr lang="en-US" dirty="0" err="1" smtClean="0"/>
              <a:t>deallocate</a:t>
            </a:r>
            <a:r>
              <a:rPr lang="en-US" dirty="0" smtClean="0"/>
              <a:t> local variables?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3962400"/>
          </a:xfrm>
          <a:ln/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Allocate local variables on the stack</a:t>
            </a:r>
          </a:p>
          <a:p>
            <a:pPr lvl="1"/>
            <a:r>
              <a:rPr lang="ro-RO" dirty="0" smtClean="0">
                <a:solidFill>
                  <a:srgbClr val="000000"/>
                </a:solidFill>
              </a:rPr>
              <a:t>subq  $0x8</a:t>
            </a:r>
            <a:r>
              <a:rPr lang="ro-RO" dirty="0">
                <a:solidFill>
                  <a:srgbClr val="000000"/>
                </a:solidFill>
              </a:rPr>
              <a:t>,%</a:t>
            </a:r>
            <a:r>
              <a:rPr lang="ro-RO" dirty="0" smtClean="0">
                <a:solidFill>
                  <a:srgbClr val="000000"/>
                </a:solidFill>
              </a:rPr>
              <a:t>rsp  //allocate 8</a:t>
            </a:r>
            <a:r>
              <a:rPr lang="ro-RO" b="1" dirty="0" smtClean="0">
                <a:solidFill>
                  <a:srgbClr val="000000"/>
                </a:solidFill>
              </a:rPr>
              <a:t> </a:t>
            </a:r>
            <a:r>
              <a:rPr lang="ro-RO" dirty="0" smtClean="0">
                <a:solidFill>
                  <a:srgbClr val="000000"/>
                </a:solidFill>
              </a:rPr>
              <a:t>bytes</a:t>
            </a:r>
          </a:p>
          <a:p>
            <a:pPr lvl="1"/>
            <a:r>
              <a:rPr lang="ro-RO" dirty="0" smtClean="0">
                <a:solidFill>
                  <a:srgbClr val="000000"/>
                </a:solidFill>
              </a:rPr>
              <a:t>m</a:t>
            </a:r>
            <a:r>
              <a:rPr lang="ro-RO" dirty="0" smtClean="0">
                <a:solidFill>
                  <a:srgbClr val="000000"/>
                </a:solidFill>
              </a:rPr>
              <a:t>ovq $1,  8(%rsp) //store 1 in the allocated 8 bytes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De-allocate then from the stack before returning</a:t>
            </a:r>
          </a:p>
          <a:p>
            <a:pPr lvl="1"/>
            <a:r>
              <a:rPr lang="sv-SE" dirty="0" err="1" smtClean="0">
                <a:solidFill>
                  <a:srgbClr val="000000"/>
                </a:solidFill>
              </a:rPr>
              <a:t>addq</a:t>
            </a:r>
            <a:r>
              <a:rPr lang="sv-SE" dirty="0" smtClean="0">
                <a:solidFill>
                  <a:srgbClr val="000000"/>
                </a:solidFill>
              </a:rPr>
              <a:t>   </a:t>
            </a:r>
            <a:r>
              <a:rPr lang="sv-SE" dirty="0">
                <a:solidFill>
                  <a:srgbClr val="000000"/>
                </a:solidFill>
              </a:rPr>
              <a:t>$0x8,%rsp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544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How to pass arguments and return values?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4165600"/>
          </a:xfrm>
          <a:ln/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We could </a:t>
            </a:r>
            <a:r>
              <a:rPr lang="en-US" dirty="0" smtClean="0">
                <a:solidFill>
                  <a:srgbClr val="000000"/>
                </a:solidFill>
              </a:rPr>
              <a:t>store arguments/return values on the stack</a:t>
            </a:r>
            <a:endParaRPr lang="en-US" b="1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Not very efficient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 tries to pass arguments and return values using registers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C’s calling convention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396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C’s calling convention: </a:t>
            </a:r>
            <a:r>
              <a:rPr lang="en-US" dirty="0" err="1" smtClean="0"/>
              <a:t>args</a:t>
            </a:r>
            <a:r>
              <a:rPr lang="en-US" dirty="0" smtClean="0"/>
              <a:t>/return values</a:t>
            </a:r>
            <a:endParaRPr lang="en-US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6 arguments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Return value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5791199"/>
            <a:ext cx="4041775" cy="334963"/>
          </a:xfrm>
        </p:spPr>
        <p:txBody>
          <a:bodyPr/>
          <a:lstStyle/>
          <a:p>
            <a:r>
              <a:rPr lang="en-US" dirty="0" smtClean="0"/>
              <a:t>Only allocate stack space when needed</a:t>
            </a:r>
            <a:endParaRPr lang="en-US" dirty="0"/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762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62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62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62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762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762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762000" y="57912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38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 smtClean="0"/>
                <a:t>• •</a:t>
              </a:r>
              <a:r>
                <a:rPr lang="en-US" sz="2400" dirty="0"/>
                <a:t> </a:t>
              </a:r>
              <a:r>
                <a:rPr lang="en-US" sz="2400" dirty="0" smtClean="0"/>
                <a:t>•</a:t>
              </a:r>
              <a:endParaRPr lang="en-US" sz="2400" dirty="0"/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n</a:t>
              </a:r>
              <a:endParaRPr lang="en-US" sz="1800" i="1" dirty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 smtClean="0"/>
                <a:t>• •</a:t>
              </a:r>
              <a:r>
                <a:rPr lang="en-US" sz="2400" dirty="0"/>
                <a:t> </a:t>
              </a:r>
              <a:r>
                <a:rPr lang="en-US" sz="2400" dirty="0" smtClean="0"/>
                <a:t>•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985504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What does mystery function do?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3810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&lt;mystery&gt;: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381000" y="1371600"/>
            <a:ext cx="4419600" cy="12954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…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&lt;mystery&gt;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5257800" y="4114800"/>
            <a:ext cx="3505200" cy="1295400"/>
          </a:xfrm>
          <a:prstGeom prst="rect">
            <a:avLst/>
          </a:prstGeom>
          <a:solidFill>
            <a:srgbClr val="FFFF00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mystery(long *x)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(*x)++;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952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</a:t>
            </a:r>
            <a:r>
              <a:rPr lang="en-US" dirty="0" smtClean="0"/>
              <a:t>alling convention: Register Saving</a:t>
            </a:r>
            <a:endParaRPr lang="en-US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610600" cy="5435600"/>
          </a:xfrm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f </a:t>
            </a:r>
            <a:r>
              <a:rPr lang="en-US" dirty="0" smtClean="0"/>
              <a:t>calls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g</a:t>
            </a:r>
            <a:r>
              <a:rPr lang="en-US" dirty="0" smtClean="0"/>
              <a:t>: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smtClean="0"/>
              <a:t>is </a:t>
            </a:r>
            <a:r>
              <a:rPr lang="en-US" dirty="0"/>
              <a:t>the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r>
              <a:rPr lang="en-US" dirty="0" smtClean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g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smtClean="0"/>
              <a:t>is </a:t>
            </a:r>
            <a:r>
              <a:rPr lang="en-US" dirty="0"/>
              <a:t>the </a:t>
            </a:r>
            <a:r>
              <a:rPr lang="en-US" dirty="0" err="1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 smtClean="0">
              <a:solidFill>
                <a:srgbClr val="980002"/>
              </a:solidFill>
              <a:latin typeface="Calibri Bold Italic" charset="0"/>
              <a:ea typeface="Calibri Bold Italic" charset="0"/>
              <a:cs typeface="Calibri Bold Italic" charset="0"/>
              <a:sym typeface="Calibri Bold Italic" charset="0"/>
            </a:endParaRPr>
          </a:p>
          <a:p>
            <a:pPr>
              <a:spcBef>
                <a:spcPts val="1200"/>
              </a:spcBef>
            </a:pPr>
            <a:r>
              <a:rPr lang="en-US" dirty="0" smtClean="0"/>
              <a:t>Can caller assume register values do not change when </a:t>
            </a:r>
            <a:r>
              <a:rPr lang="en-US" dirty="0" err="1" smtClean="0"/>
              <a:t>callee</a:t>
            </a:r>
            <a:r>
              <a:rPr lang="en-US" dirty="0" smtClean="0"/>
              <a:t> returns?</a:t>
            </a:r>
          </a:p>
          <a:p>
            <a:r>
              <a:rPr lang="en-US" dirty="0" smtClean="0"/>
              <a:t>If not, caller must save all register values (in memory) that it needs to use later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procedure calls?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600200"/>
            <a:ext cx="5257800" cy="5054600"/>
          </a:xfrm>
        </p:spPr>
        <p:txBody>
          <a:bodyPr/>
          <a:lstStyle/>
          <a:p>
            <a:r>
              <a:rPr lang="en-US" dirty="0" smtClean="0"/>
              <a:t>Passing control</a:t>
            </a:r>
          </a:p>
          <a:p>
            <a:r>
              <a:rPr lang="en-US" dirty="0" smtClean="0"/>
              <a:t>Passing Arguments &amp; return value</a:t>
            </a:r>
            <a:endParaRPr lang="en-US" dirty="0" smtClean="0"/>
          </a:p>
          <a:p>
            <a:r>
              <a:rPr lang="en-US" dirty="0" smtClean="0"/>
              <a:t>Allocate / </a:t>
            </a:r>
            <a:r>
              <a:rPr lang="en-US" dirty="0" err="1" smtClean="0"/>
              <a:t>deallocate</a:t>
            </a:r>
            <a:r>
              <a:rPr lang="en-US" dirty="0" smtClean="0"/>
              <a:t> local variables</a:t>
            </a:r>
            <a:endParaRPr lang="en-US" dirty="0" smtClean="0"/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91200" y="15240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y++;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791200" y="41148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t, z;  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..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334000" y="2590800"/>
            <a:ext cx="3352800" cy="3352800"/>
            <a:chOff x="5334000" y="2057400"/>
            <a:chExt cx="3352800" cy="3352800"/>
          </a:xfrm>
        </p:grpSpPr>
        <p:sp>
          <p:nvSpPr>
            <p:cNvPr id="10" name="Arc 9"/>
            <p:cNvSpPr/>
            <p:nvPr/>
          </p:nvSpPr>
          <p:spPr bwMode="auto">
            <a:xfrm>
              <a:off x="6477000" y="2057400"/>
              <a:ext cx="2209800" cy="2286000"/>
            </a:xfrm>
            <a:prstGeom prst="arc">
              <a:avLst>
                <a:gd name="adj1" fmla="val 16200000"/>
                <a:gd name="adj2" fmla="val 476875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" name="Arc 10"/>
            <p:cNvSpPr/>
            <p:nvPr/>
          </p:nvSpPr>
          <p:spPr bwMode="auto">
            <a:xfrm rot="10800000">
              <a:off x="5334000" y="2362200"/>
              <a:ext cx="1371600" cy="3048000"/>
            </a:xfrm>
            <a:prstGeom prst="arc">
              <a:avLst>
                <a:gd name="adj1" fmla="val 16200000"/>
                <a:gd name="adj2" fmla="val 5567493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48400" y="2667000"/>
            <a:ext cx="990600" cy="3200400"/>
            <a:chOff x="6248400" y="2133600"/>
            <a:chExt cx="990600" cy="320040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>
              <a:off x="7010400" y="2133600"/>
              <a:ext cx="228600" cy="1524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6248400" y="2133600"/>
              <a:ext cx="914400" cy="3200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069331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Calling convention: register saving</a:t>
            </a:r>
            <a:endParaRPr lang="en-US" dirty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Some registers are “caller saved”, others are “</a:t>
            </a:r>
            <a:r>
              <a:rPr lang="en-US" dirty="0" err="1" smtClean="0"/>
              <a:t>callee</a:t>
            </a:r>
            <a:r>
              <a:rPr lang="en-US" dirty="0" smtClean="0"/>
              <a:t> saved”</a:t>
            </a:r>
          </a:p>
          <a:p>
            <a:pPr lvl="1"/>
            <a:r>
              <a:rPr lang="en-US" dirty="0" smtClean="0"/>
              <a:t>Caller saved</a:t>
            </a:r>
            <a:endParaRPr lang="en-US" dirty="0" smtClean="0"/>
          </a:p>
          <a:p>
            <a:pPr marL="838200" lvl="2"/>
            <a:r>
              <a:rPr lang="en-US" dirty="0" smtClean="0"/>
              <a:t>Caller </a:t>
            </a:r>
            <a:r>
              <a:rPr lang="en-US" dirty="0"/>
              <a:t>saves </a:t>
            </a:r>
            <a:r>
              <a:rPr lang="en-US" dirty="0" smtClean="0"/>
              <a:t>“caller saved” registers on stack before </a:t>
            </a:r>
            <a:r>
              <a:rPr lang="en-US" dirty="0"/>
              <a:t>the </a:t>
            </a:r>
            <a:r>
              <a:rPr lang="en-US" dirty="0" smtClean="0"/>
              <a:t>call</a:t>
            </a:r>
          </a:p>
          <a:p>
            <a:pPr marL="552450" lvl="1"/>
            <a:r>
              <a:rPr lang="en-US" dirty="0" err="1" smtClean="0"/>
              <a:t>Callee</a:t>
            </a:r>
            <a:r>
              <a:rPr lang="en-US" dirty="0" smtClean="0"/>
              <a:t> saved</a:t>
            </a:r>
            <a:endParaRPr lang="en-US" dirty="0"/>
          </a:p>
          <a:p>
            <a:pPr marL="838200" lvl="2"/>
            <a:r>
              <a:rPr lang="en-US" dirty="0" err="1" smtClean="0"/>
              <a:t>Callee</a:t>
            </a:r>
            <a:r>
              <a:rPr lang="en-US" dirty="0" smtClean="0"/>
              <a:t> </a:t>
            </a:r>
            <a:r>
              <a:rPr lang="en-US" dirty="0"/>
              <a:t>saves </a:t>
            </a:r>
            <a:r>
              <a:rPr lang="en-US" dirty="0" smtClean="0"/>
              <a:t>“</a:t>
            </a:r>
            <a:r>
              <a:rPr lang="en-US" dirty="0" err="1" smtClean="0"/>
              <a:t>callee</a:t>
            </a:r>
            <a:r>
              <a:rPr lang="en-US" dirty="0" smtClean="0"/>
              <a:t> saved” registers on stack before </a:t>
            </a:r>
            <a:r>
              <a:rPr lang="en-US" dirty="0" smtClean="0"/>
              <a:t>using</a:t>
            </a:r>
          </a:p>
          <a:p>
            <a:pPr marL="838200" lvl="2"/>
            <a:r>
              <a:rPr lang="en-US" dirty="0" err="1" smtClean="0"/>
              <a:t>Callee</a:t>
            </a:r>
            <a:r>
              <a:rPr lang="en-US" dirty="0" smtClean="0"/>
              <a:t> restores them before returning to caller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6962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C’ calling convention: Register Usage</a:t>
            </a:r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2066428" y="14478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2066428" y="2819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2066428" y="3276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1609228" y="19050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264341" y="1447800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2066428" y="3733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066428" y="4191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2066428" y="46482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2066428" y="51054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2066428" y="1905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2066428" y="2362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428899" y="3048000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228600" y="4876800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1609228" y="46482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" name="Rectangle 8"/>
          <p:cNvSpPr>
            <a:spLocks/>
          </p:cNvSpPr>
          <p:nvPr/>
        </p:nvSpPr>
        <p:spPr bwMode="auto">
          <a:xfrm>
            <a:off x="6477000" y="1981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6477000" y="42672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AutoShape 14"/>
          <p:cNvSpPr>
            <a:spLocks/>
          </p:cNvSpPr>
          <p:nvPr/>
        </p:nvSpPr>
        <p:spPr bwMode="auto">
          <a:xfrm>
            <a:off x="6019800" y="1981200"/>
            <a:ext cx="304800" cy="2209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Rectangle 17"/>
          <p:cNvSpPr>
            <a:spLocks/>
          </p:cNvSpPr>
          <p:nvPr/>
        </p:nvSpPr>
        <p:spPr bwMode="auto">
          <a:xfrm>
            <a:off x="4648200" y="25908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aved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35" name="Rectangle 8"/>
          <p:cNvSpPr>
            <a:spLocks/>
          </p:cNvSpPr>
          <p:nvPr/>
        </p:nvSpPr>
        <p:spPr bwMode="auto">
          <a:xfrm>
            <a:off x="6477000" y="3810000"/>
            <a:ext cx="254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8"/>
          <p:cNvSpPr>
            <a:spLocks/>
          </p:cNvSpPr>
          <p:nvPr/>
        </p:nvSpPr>
        <p:spPr bwMode="auto">
          <a:xfrm>
            <a:off x="6477000" y="24384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8"/>
          <p:cNvSpPr>
            <a:spLocks/>
          </p:cNvSpPr>
          <p:nvPr/>
        </p:nvSpPr>
        <p:spPr bwMode="auto">
          <a:xfrm>
            <a:off x="6477000" y="2895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8"/>
          <p:cNvSpPr>
            <a:spLocks/>
          </p:cNvSpPr>
          <p:nvPr/>
        </p:nvSpPr>
        <p:spPr bwMode="auto">
          <a:xfrm>
            <a:off x="6477000" y="3352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Why caller vs. </a:t>
            </a:r>
            <a:r>
              <a:rPr lang="en-US" dirty="0" err="1" smtClean="0"/>
              <a:t>callee</a:t>
            </a:r>
            <a:r>
              <a:rPr lang="en-US" dirty="0" smtClean="0"/>
              <a:t> saved registers?</a:t>
            </a:r>
            <a:endParaRPr lang="en-US" dirty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419600"/>
          </a:xfrm>
          <a:ln/>
        </p:spPr>
        <p:txBody>
          <a:bodyPr/>
          <a:lstStyle/>
          <a:p>
            <a:r>
              <a:rPr lang="en-US" dirty="0" smtClean="0"/>
              <a:t>Why not make all registers caller saved?</a:t>
            </a:r>
          </a:p>
          <a:p>
            <a:r>
              <a:rPr lang="en-US" dirty="0" smtClean="0"/>
              <a:t>Why not make </a:t>
            </a:r>
            <a:r>
              <a:rPr lang="en-US" smtClean="0"/>
              <a:t>all registers callee</a:t>
            </a:r>
            <a:r>
              <a:rPr lang="en-US" dirty="0" smtClean="0"/>
              <a:t> saved?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57081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Register save Example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533400" y="2895600"/>
            <a:ext cx="4419600" cy="35052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func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40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785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5814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912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533400" y="11430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func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x)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57914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Register save example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429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func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func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x)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57848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4267200"/>
            <a:ext cx="28085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4800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435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3048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921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7086600" cy="4013200"/>
          </a:xfrm>
          <a:ln/>
        </p:spPr>
        <p:txBody>
          <a:bodyPr/>
          <a:lstStyle/>
          <a:p>
            <a:r>
              <a:rPr lang="en-US" dirty="0" smtClean="0"/>
              <a:t>We view </a:t>
            </a:r>
            <a:r>
              <a:rPr lang="en-US" dirty="0" smtClean="0"/>
              <a:t>the part of stack pertaining to each function invocation as a “stack frame”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</a:t>
            </a:r>
            <a:r>
              <a:rPr lang="en-US" dirty="0" smtClean="0"/>
              <a:t>/C </a:t>
            </a:r>
            <a:r>
              <a:rPr lang="en-US" dirty="0"/>
              <a:t>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372100" cy="5435600"/>
          </a:xfrm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call</a:t>
            </a:r>
          </a:p>
          <a:p>
            <a:pPr marL="552450" lvl="1"/>
            <a:r>
              <a:rPr lang="en-US" dirty="0"/>
              <a:t>Local </a:t>
            </a:r>
            <a:r>
              <a:rPr lang="en-US" dirty="0" smtClean="0"/>
              <a:t>variables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i</a:t>
            </a:r>
            <a:r>
              <a:rPr lang="en-US" dirty="0" smtClean="0"/>
              <a:t>f can’t be kept in registers)</a:t>
            </a:r>
          </a:p>
          <a:p>
            <a:pPr marL="552450" lvl="1"/>
            <a:r>
              <a:rPr lang="en-US" dirty="0" smtClean="0"/>
              <a:t>Saved register context</a:t>
            </a:r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6000" y="35814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6000" y="53943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1833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57150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6172200" y="2384425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0" name="Rectangle 20"/>
          <p:cNvSpPr>
            <a:spLocks/>
          </p:cNvSpPr>
          <p:nvPr/>
        </p:nvSpPr>
        <p:spPr bwMode="auto">
          <a:xfrm>
            <a:off x="5397500" y="2190750"/>
            <a:ext cx="7874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6166673" y="3171825"/>
            <a:ext cx="7183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4" name="Rectangle 20"/>
          <p:cNvSpPr>
            <a:spLocks/>
          </p:cNvSpPr>
          <p:nvPr/>
        </p:nvSpPr>
        <p:spPr bwMode="auto">
          <a:xfrm>
            <a:off x="5391150" y="2978150"/>
            <a:ext cx="78823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6172200" y="4017963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8" name="Rectangle 20"/>
          <p:cNvSpPr>
            <a:spLocks/>
          </p:cNvSpPr>
          <p:nvPr/>
        </p:nvSpPr>
        <p:spPr bwMode="auto">
          <a:xfrm>
            <a:off x="5397500" y="3824288"/>
            <a:ext cx="7874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6106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How to transfer control for procedure calls?</a:t>
            </a:r>
            <a:endParaRPr lang="en-US" dirty="0"/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1447800" y="12954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main(){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f(..)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L1: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1447800" y="28194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g(..)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L2: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1447800" y="44196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h(..)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L3: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763337" y="2045936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4" name="Freeform 12333"/>
          <p:cNvSpPr/>
          <p:nvPr/>
        </p:nvSpPr>
        <p:spPr>
          <a:xfrm>
            <a:off x="2836065" y="2013521"/>
            <a:ext cx="1949847" cy="1302306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000000"/>
            </a:solidFill>
            <a:headEnd type="arrow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5" name="TextBox 12334"/>
          <p:cNvSpPr txBox="1"/>
          <p:nvPr/>
        </p:nvSpPr>
        <p:spPr>
          <a:xfrm>
            <a:off x="4648200" y="1905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f()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Remember where to come back</a:t>
            </a:r>
            <a:endParaRPr lang="en-US" sz="2000" dirty="0"/>
          </a:p>
        </p:txBody>
      </p:sp>
      <p:sp>
        <p:nvSpPr>
          <p:cNvPr id="80" name="Freeform 79"/>
          <p:cNvSpPr/>
          <p:nvPr/>
        </p:nvSpPr>
        <p:spPr>
          <a:xfrm>
            <a:off x="3124200" y="3657600"/>
            <a:ext cx="1949847" cy="1302306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000000"/>
            </a:solidFill>
            <a:headEnd type="arrow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3200400" y="5181600"/>
            <a:ext cx="1949847" cy="1302306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000000"/>
            </a:solidFill>
            <a:headEnd type="arrow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6" name="Rectangle 12335"/>
          <p:cNvSpPr/>
          <p:nvPr/>
        </p:nvSpPr>
        <p:spPr bwMode="auto">
          <a:xfrm>
            <a:off x="8458200" y="21336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572000" y="3581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f()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Remember where to come back</a:t>
            </a:r>
            <a:endParaRPr lang="en-US" sz="2000" dirty="0"/>
          </a:p>
        </p:txBody>
      </p:sp>
      <p:sp>
        <p:nvSpPr>
          <p:cNvPr id="86" name="Rectangle 85"/>
          <p:cNvSpPr/>
          <p:nvPr/>
        </p:nvSpPr>
        <p:spPr bwMode="auto">
          <a:xfrm>
            <a:off x="8458200" y="38100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8458200" y="34290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12337" name="Group 12336"/>
          <p:cNvGrpSpPr/>
          <p:nvPr/>
        </p:nvGrpSpPr>
        <p:grpSpPr>
          <a:xfrm>
            <a:off x="4724400" y="4800600"/>
            <a:ext cx="4315877" cy="1241286"/>
            <a:chOff x="4724400" y="4800600"/>
            <a:chExt cx="4315877" cy="1241286"/>
          </a:xfrm>
        </p:grpSpPr>
        <p:sp>
          <p:nvSpPr>
            <p:cNvPr id="88" name="TextBox 87"/>
            <p:cNvSpPr txBox="1"/>
            <p:nvPr/>
          </p:nvSpPr>
          <p:spPr>
            <a:xfrm>
              <a:off x="4724400" y="5334000"/>
              <a:ext cx="3962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l">
                <a:buFont typeface="Arial"/>
                <a:buChar char="•"/>
              </a:pPr>
              <a:r>
                <a:rPr lang="en-US" sz="2000" dirty="0" smtClean="0"/>
                <a:t>Jump to f()</a:t>
              </a:r>
            </a:p>
            <a:p>
              <a:pPr marL="342900" indent="-342900" algn="l">
                <a:buFont typeface="Arial"/>
                <a:buChar char="•"/>
              </a:pPr>
              <a:r>
                <a:rPr lang="en-US" sz="2000" dirty="0" smtClean="0"/>
                <a:t>Remember where to come back</a:t>
              </a:r>
              <a:endParaRPr lang="en-US" sz="2000" dirty="0"/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8583077" y="5562600"/>
              <a:ext cx="457200" cy="381000"/>
            </a:xfrm>
            <a:prstGeom prst="rect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L3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8583077" y="5181600"/>
              <a:ext cx="457200" cy="381000"/>
            </a:xfrm>
            <a:prstGeom prst="rect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L2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8534400" y="4800600"/>
              <a:ext cx="457200" cy="381000"/>
            </a:xfrm>
            <a:prstGeom prst="rect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L1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8908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4" grpId="0" animBg="1"/>
      <p:bldP spid="12335" grpId="0"/>
      <p:bldP spid="80" grpId="0" animBg="1"/>
      <p:bldP spid="82" grpId="0" animBg="1"/>
      <p:bldP spid="12336" grpId="0" animBg="1"/>
      <p:bldP spid="85" grpId="0"/>
      <p:bldP spid="86" grpId="0" animBg="1"/>
      <p:bldP spid="8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>
            <a:off x="6166673" y="4848225"/>
            <a:ext cx="7183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2" name="Rectangle 20"/>
          <p:cNvSpPr>
            <a:spLocks/>
          </p:cNvSpPr>
          <p:nvPr/>
        </p:nvSpPr>
        <p:spPr bwMode="auto">
          <a:xfrm>
            <a:off x="5391150" y="4654550"/>
            <a:ext cx="78823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6172200" y="4017963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4" name="Rectangle 20"/>
          <p:cNvSpPr>
            <a:spLocks/>
          </p:cNvSpPr>
          <p:nvPr/>
        </p:nvSpPr>
        <p:spPr bwMode="auto">
          <a:xfrm>
            <a:off x="5397500" y="3824288"/>
            <a:ext cx="7874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83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6166673" y="3171825"/>
            <a:ext cx="7183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8" name="Rectangle 20"/>
          <p:cNvSpPr>
            <a:spLocks/>
          </p:cNvSpPr>
          <p:nvPr/>
        </p:nvSpPr>
        <p:spPr bwMode="auto">
          <a:xfrm>
            <a:off x="5391150" y="2978150"/>
            <a:ext cx="78823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6172200" y="4017963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2" name="Rectangle 20"/>
          <p:cNvSpPr>
            <a:spLocks/>
          </p:cNvSpPr>
          <p:nvPr/>
        </p:nvSpPr>
        <p:spPr bwMode="auto">
          <a:xfrm>
            <a:off x="5397500" y="3824288"/>
            <a:ext cx="7874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04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>
            <a:off x="6166673" y="3171825"/>
            <a:ext cx="7183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6" name="Rectangle 20"/>
          <p:cNvSpPr>
            <a:spLocks/>
          </p:cNvSpPr>
          <p:nvPr/>
        </p:nvSpPr>
        <p:spPr bwMode="auto">
          <a:xfrm>
            <a:off x="5391150" y="2978150"/>
            <a:ext cx="78823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1443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6172200" y="2384425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1" name="Rectangle 21"/>
          <p:cNvSpPr>
            <a:spLocks/>
          </p:cNvSpPr>
          <p:nvPr/>
        </p:nvSpPr>
        <p:spPr bwMode="auto">
          <a:xfrm>
            <a:off x="5397500" y="2190750"/>
            <a:ext cx="7874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C/x86</a:t>
            </a:r>
            <a:r>
              <a:rPr lang="en-US" dirty="0" smtClean="0"/>
              <a:t>-64 </a:t>
            </a:r>
            <a:r>
              <a:rPr lang="en-US" dirty="0"/>
              <a:t>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1000" y="1397000"/>
            <a:ext cx="5867400" cy="5232400"/>
          </a:xfrm>
        </p:spPr>
        <p:txBody>
          <a:bodyPr/>
          <a:lstStyle/>
          <a:p>
            <a:r>
              <a:rPr lang="en-US" dirty="0" smtClean="0"/>
              <a:t>Uses stack for </a:t>
            </a:r>
            <a:r>
              <a:rPr lang="en-US" dirty="0" smtClean="0"/>
              <a:t>procedure call / return</a:t>
            </a:r>
          </a:p>
          <a:p>
            <a:r>
              <a:rPr lang="en-US" dirty="0" smtClean="0"/>
              <a:t>Content of stack frame:</a:t>
            </a:r>
          </a:p>
          <a:p>
            <a:pPr lvl="1"/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Saved registers</a:t>
            </a:r>
          </a:p>
          <a:p>
            <a:pPr lvl="1"/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Return address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7620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7620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7620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7620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7620000" y="3581400"/>
            <a:ext cx="1270000" cy="304800"/>
          </a:xfrm>
          <a:prstGeom prst="rect">
            <a:avLst/>
          </a:prstGeom>
          <a:solidFill>
            <a:srgbClr val="D9D9D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 smtClean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%</a:t>
            </a:r>
            <a:r>
              <a:rPr lang="en-US" sz="1800" dirty="0" err="1" smtClean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7620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6535738" y="2125663"/>
            <a:ext cx="68421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7283450" y="12954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7207250" y="3732213"/>
            <a:ext cx="280988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5646738" y="35528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 smtClean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+mn-lt"/>
              <a:cs typeface="Courier New Bold" charset="0"/>
              <a:sym typeface="Courier New Bold" charset="0"/>
            </a:endParaRP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7207250" y="63658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5765800" y="6184900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6106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How to transfer control for procedure calls?</a:t>
            </a:r>
            <a:endParaRPr lang="en-US" dirty="0"/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1447800" y="12954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main(){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f(..)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L1: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1447800" y="28194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g(..)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L2: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1447800" y="44196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h(..)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L3: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763337" y="2045936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4" name="Freeform 12333"/>
          <p:cNvSpPr/>
          <p:nvPr/>
        </p:nvSpPr>
        <p:spPr>
          <a:xfrm>
            <a:off x="2836065" y="2355294"/>
            <a:ext cx="1949847" cy="1302306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FF0000"/>
            </a:solidFill>
            <a:headEnd type="triangle"/>
            <a:tailEnd type="non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5" name="TextBox 12334"/>
          <p:cNvSpPr txBox="1"/>
          <p:nvPr/>
        </p:nvSpPr>
        <p:spPr>
          <a:xfrm>
            <a:off x="4648200" y="1905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L1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Forget L1</a:t>
            </a:r>
            <a:endParaRPr lang="en-US" sz="2000" dirty="0"/>
          </a:p>
        </p:txBody>
      </p:sp>
      <p:sp>
        <p:nvSpPr>
          <p:cNvPr id="80" name="Freeform 79"/>
          <p:cNvSpPr/>
          <p:nvPr/>
        </p:nvSpPr>
        <p:spPr>
          <a:xfrm>
            <a:off x="3124200" y="3879294"/>
            <a:ext cx="1949847" cy="1302306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FF0000"/>
            </a:solidFill>
            <a:headEnd type="triangle"/>
            <a:tailEnd type="non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3200400" y="5479494"/>
            <a:ext cx="1949847" cy="1302306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FF0000"/>
            </a:solidFill>
            <a:headEnd type="triangle"/>
            <a:tailEnd type="non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572000" y="3581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L2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Forget L2</a:t>
            </a:r>
            <a:endParaRPr lang="en-US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4724400" y="5334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L3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Forget L3</a:t>
            </a:r>
            <a:endParaRPr lang="en-US" sz="20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8125877" y="41910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125877" y="38100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8077200" y="34290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7924800" y="4267200"/>
            <a:ext cx="838200" cy="228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7924800" y="3886200"/>
            <a:ext cx="838200" cy="228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7848600" y="3505200"/>
            <a:ext cx="838200" cy="228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83740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4" grpId="0" animBg="1"/>
      <p:bldP spid="12335" grpId="0"/>
      <p:bldP spid="80" grpId="0" animBg="1"/>
      <p:bldP spid="82" grpId="0" animBg="1"/>
      <p:bldP spid="85" grpId="0"/>
      <p:bldP spid="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</a:t>
            </a:r>
            <a:r>
              <a:rPr lang="en-US" dirty="0" smtClean="0"/>
              <a:t>86-64 </a:t>
            </a:r>
            <a:r>
              <a:rPr lang="en-US" dirty="0"/>
              <a:t>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ln/>
        </p:spPr>
        <p:txBody>
          <a:bodyPr/>
          <a:lstStyle/>
          <a:p>
            <a:r>
              <a:rPr lang="en-US" dirty="0"/>
              <a:t>Region of memory managed </a:t>
            </a:r>
            <a:r>
              <a:rPr lang="en-US" dirty="0" smtClean="0"/>
              <a:t>like a stack</a:t>
            </a:r>
            <a:endParaRPr lang="en-US" dirty="0"/>
          </a:p>
          <a:p>
            <a:r>
              <a:rPr lang="en-US" dirty="0"/>
              <a:t>Grows toward lower addresses</a:t>
            </a:r>
          </a:p>
          <a:p>
            <a:endParaRPr lang="en-US" dirty="0"/>
          </a:p>
          <a:p>
            <a:r>
              <a:rPr lang="en-US" dirty="0"/>
              <a:t>Register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</a:t>
            </a:r>
            <a:r>
              <a:rPr lang="en-US" dirty="0"/>
              <a:t>contains </a:t>
            </a:r>
            <a:br>
              <a:rPr lang="en-US" dirty="0"/>
            </a:br>
            <a:r>
              <a:rPr lang="en-US" dirty="0"/>
              <a:t>lowest  stack address</a:t>
            </a:r>
          </a:p>
          <a:p>
            <a:pPr marL="552450" lvl="1"/>
            <a:r>
              <a:rPr lang="en-US" dirty="0"/>
              <a:t>address of “top” element</a:t>
            </a: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2463800" y="1066800"/>
            <a:ext cx="6559550" cy="5013325"/>
            <a:chOff x="0" y="0"/>
            <a:chExt cx="4131" cy="3158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1" name="Rectangle 7"/>
            <p:cNvSpPr>
              <a:spLocks/>
            </p:cNvSpPr>
            <p:nvPr/>
          </p:nvSpPr>
          <p:spPr bwMode="auto">
            <a:xfrm>
              <a:off x="0" y="235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1992" name="Rectangle 8"/>
            <p:cNvSpPr>
              <a:spLocks/>
            </p:cNvSpPr>
            <p:nvPr/>
          </p:nvSpPr>
          <p:spPr bwMode="auto"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3418" y="1824"/>
              <a:ext cx="0" cy="86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Stack Grows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Down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rot="10800000" flipH="1">
              <a:off x="3418" y="432"/>
              <a:ext cx="0" cy="9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6" name="Rectangle 12"/>
            <p:cNvSpPr>
              <a:spLocks/>
            </p:cNvSpPr>
            <p:nvPr/>
          </p:nvSpPr>
          <p:spPr bwMode="auto"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Increasing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Addresses</a:t>
              </a:r>
            </a:p>
          </p:txBody>
        </p:sp>
        <p:sp>
          <p:nvSpPr>
            <p:cNvPr id="41997" name="Rectangle 13"/>
            <p:cNvSpPr>
              <a:spLocks/>
            </p:cNvSpPr>
            <p:nvPr/>
          </p:nvSpPr>
          <p:spPr bwMode="auto">
            <a:xfrm>
              <a:off x="1994" y="287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9" name="Rectangle 15"/>
            <p:cNvSpPr>
              <a:spLocks/>
            </p:cNvSpPr>
            <p:nvPr/>
          </p:nvSpPr>
          <p:spPr bwMode="auto">
            <a:xfrm>
              <a:off x="1842" y="0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0" name="AutoShape 16"/>
            <p:cNvSpPr>
              <a:spLocks/>
            </p:cNvSpPr>
            <p:nvPr/>
          </p:nvSpPr>
          <p:spPr bwMode="auto">
            <a:xfrm>
              <a:off x="2288" y="288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01" name="AutoShape 17"/>
            <p:cNvSpPr>
              <a:spLocks/>
            </p:cNvSpPr>
            <p:nvPr/>
          </p:nvSpPr>
          <p:spPr bwMode="auto">
            <a:xfrm rot="10800000" flipH="1">
              <a:off x="2288" y="2640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Push instruction</a:t>
            </a:r>
            <a:endParaRPr lang="en-US" dirty="0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pushq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Fetch operand at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Decrement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smtClean="0"/>
              <a:t>8</a:t>
            </a:r>
            <a:endParaRPr lang="en-US" dirty="0"/>
          </a:p>
          <a:p>
            <a:pPr marL="552450" lvl="1"/>
            <a:r>
              <a:rPr lang="en-US" dirty="0"/>
              <a:t>Write operand at address given by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5040313" y="5011738"/>
            <a:ext cx="2016125" cy="474662"/>
            <a:chOff x="0" y="0"/>
            <a:chExt cx="1270" cy="298"/>
          </a:xfrm>
        </p:grpSpPr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450" y="106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/>
            </p:cNvSpPr>
            <p:nvPr/>
          </p:nvSpPr>
          <p:spPr bwMode="auto">
            <a:xfrm>
              <a:off x="222" y="0"/>
              <a:ext cx="154" cy="203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-8</a:t>
              </a:r>
              <a:endParaRPr lang="en-US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43023" name="AutoShape 15"/>
            <p:cNvSpPr>
              <a:spLocks/>
            </p:cNvSpPr>
            <p:nvPr/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3032" name="AutoShape 24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2544763" y="4759325"/>
            <a:ext cx="4641850" cy="1628775"/>
            <a:chOff x="59" y="0"/>
            <a:chExt cx="2924" cy="1026"/>
          </a:xfrm>
        </p:grpSpPr>
        <p:sp>
          <p:nvSpPr>
            <p:cNvPr id="43034" name="Rectangle 26"/>
            <p:cNvSpPr>
              <a:spLocks/>
            </p:cNvSpPr>
            <p:nvPr/>
          </p:nvSpPr>
          <p:spPr bwMode="auto">
            <a:xfrm>
              <a:off x="59" y="0"/>
              <a:ext cx="1600" cy="23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2002" y="746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3036" name="AutoShape 28"/>
            <p:cNvSpPr>
              <a:spLocks/>
            </p:cNvSpPr>
            <p:nvPr/>
          </p:nvSpPr>
          <p:spPr bwMode="auto">
            <a:xfrm rot="10800000" flipH="1">
              <a:off x="2296" y="506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1"/>
          <p:cNvSpPr>
            <a:spLocks/>
          </p:cNvSpPr>
          <p:nvPr/>
        </p:nvSpPr>
        <p:spPr bwMode="auto">
          <a:xfrm rot="10800000" flipH="1">
            <a:off x="6108700" y="52578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2559593" y="4797425"/>
            <a:ext cx="2539457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5630863" y="5635625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3" name="Rectangle 11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4044" name="AutoShape 12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6" name="Rectangle 1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 dirty="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Pop instruction</a:t>
            </a:r>
            <a:endParaRPr lang="en-US" dirty="0"/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5040313" y="4706938"/>
            <a:ext cx="635000" cy="323850"/>
            <a:chOff x="0" y="0"/>
            <a:chExt cx="400" cy="204"/>
          </a:xfrm>
        </p:grpSpPr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56" y="10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056" name="Rectangle 24"/>
            <p:cNvSpPr>
              <a:spLocks/>
            </p:cNvSpPr>
            <p:nvPr/>
          </p:nvSpPr>
          <p:spPr bwMode="auto">
            <a:xfrm>
              <a:off x="222" y="0"/>
              <a:ext cx="178" cy="204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+8</a:t>
              </a:r>
              <a:endParaRPr lang="en-US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44057" name="AutoShape 25"/>
            <p:cNvSpPr>
              <a:spLocks/>
            </p:cNvSpPr>
            <p:nvPr/>
          </p:nvSpPr>
          <p:spPr bwMode="auto">
            <a:xfrm rot="10800000" flipH="1"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4058" name="Rectangle 26"/>
          <p:cNvSpPr>
            <a:spLocks/>
          </p:cNvSpPr>
          <p:nvPr/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60" name="Freeform 28"/>
          <p:cNvSpPr>
            <a:spLocks/>
          </p:cNvSpPr>
          <p:nvPr/>
        </p:nvSpPr>
        <p:spPr bwMode="auto">
          <a:xfrm>
            <a:off x="6107113" y="4953000"/>
            <a:ext cx="604837" cy="685800"/>
          </a:xfrm>
          <a:custGeom>
            <a:avLst/>
            <a:gdLst/>
            <a:ahLst/>
            <a:cxnLst>
              <a:cxn ang="0">
                <a:pos x="5263" y="6200"/>
              </a:cxn>
              <a:cxn ang="0">
                <a:pos x="5263" y="21600"/>
              </a:cxn>
              <a:cxn ang="0">
                <a:pos x="16144" y="21600"/>
              </a:cxn>
              <a:cxn ang="0">
                <a:pos x="16144" y="6400"/>
              </a:cxn>
              <a:cxn ang="0">
                <a:pos x="21600" y="6400"/>
              </a:cxn>
              <a:cxn ang="0">
                <a:pos x="10929" y="0"/>
              </a:cxn>
              <a:cxn ang="0">
                <a:pos x="0" y="6043"/>
              </a:cxn>
              <a:cxn ang="0">
                <a:pos x="5263" y="6200"/>
              </a:cxn>
              <a:cxn ang="0">
                <a:pos x="5263" y="6200"/>
              </a:cxn>
            </a:cxnLst>
            <a:rect l="0" t="0" r="r" b="b"/>
            <a:pathLst>
              <a:path w="21600" h="21600">
                <a:moveTo>
                  <a:pt x="5263" y="6200"/>
                </a:moveTo>
                <a:lnTo>
                  <a:pt x="5263" y="21600"/>
                </a:lnTo>
                <a:lnTo>
                  <a:pt x="16144" y="21600"/>
                </a:lnTo>
                <a:lnTo>
                  <a:pt x="16144" y="6400"/>
                </a:lnTo>
                <a:lnTo>
                  <a:pt x="21600" y="6400"/>
                </a:lnTo>
                <a:lnTo>
                  <a:pt x="10929" y="0"/>
                </a:lnTo>
                <a:lnTo>
                  <a:pt x="0" y="6043"/>
                </a:lnTo>
                <a:lnTo>
                  <a:pt x="5263" y="6200"/>
                </a:lnTo>
                <a:close/>
                <a:moveTo>
                  <a:pt x="5263" y="6200"/>
                </a:moveTo>
              </a:path>
            </a:pathLst>
          </a:custGeom>
          <a:solidFill>
            <a:srgbClr val="980002"/>
          </a:solidFill>
          <a:ln w="381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popq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 smtClean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Read value at address given by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 smtClean="0">
              <a:latin typeface="Courier New Bold" charset="0"/>
              <a:cs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Increment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by 8</a:t>
            </a:r>
          </a:p>
          <a:p>
            <a:pPr marL="552450" lvl="1"/>
            <a:r>
              <a:rPr lang="en-US" dirty="0" smtClean="0"/>
              <a:t>Store value at </a:t>
            </a:r>
            <a:r>
              <a:rPr lang="en-US" dirty="0" err="1" smtClean="0"/>
              <a:t>Dest</a:t>
            </a:r>
            <a:r>
              <a:rPr lang="en-US" dirty="0" smtClean="0"/>
              <a:t> (must be register)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624" presetClass="entr" presetSubtype="1395378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7594624" presetClass="entr" presetSubtype="1395379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Call and Ret instructions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33400" y="15494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call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label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 smtClean="0"/>
              <a:t>Push return address on stack </a:t>
            </a:r>
          </a:p>
          <a:p>
            <a:pPr marL="552450" lvl="1"/>
            <a:r>
              <a:rPr lang="en-US" dirty="0" smtClean="0"/>
              <a:t>Jump to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label</a:t>
            </a:r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 smtClean="0"/>
              <a:t>Pop 8 bytes (address) from stack</a:t>
            </a:r>
          </a:p>
          <a:p>
            <a:pPr marL="552450" lvl="1"/>
            <a:r>
              <a:rPr lang="en-US" dirty="0" smtClean="0"/>
              <a:t>Jump to address</a:t>
            </a:r>
            <a:endParaRPr lang="en-US" dirty="0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3505200" y="2362200"/>
            <a:ext cx="3810000" cy="838200"/>
          </a:xfrm>
          <a:prstGeom prst="wedgeRoundRectCallout">
            <a:avLst>
              <a:gd name="adj1" fmla="val -70869"/>
              <a:gd name="adj2" fmla="val -56738"/>
              <a:gd name="adj3" fmla="val 16667"/>
            </a:avLst>
          </a:prstGeom>
          <a:solidFill>
            <a:srgbClr val="CCFFCC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Next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instrution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 after the call instruction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6106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Using the stack</a:t>
            </a:r>
            <a:endParaRPr lang="en-US" dirty="0"/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1447800" y="12954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main(){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f(..)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L1: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1447800" y="28194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f(){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g(..)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L2: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1447800" y="4419600"/>
            <a:ext cx="1841500" cy="1066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763337" y="2045936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4" name="Freeform 12333"/>
          <p:cNvSpPr/>
          <p:nvPr/>
        </p:nvSpPr>
        <p:spPr>
          <a:xfrm>
            <a:off x="2836065" y="2013521"/>
            <a:ext cx="1949847" cy="1302306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000000"/>
            </a:solidFill>
            <a:headEnd type="arrow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0" name="Freeform 79"/>
          <p:cNvSpPr/>
          <p:nvPr/>
        </p:nvSpPr>
        <p:spPr>
          <a:xfrm>
            <a:off x="3124200" y="3657600"/>
            <a:ext cx="1949847" cy="1302306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000000"/>
            </a:solidFill>
            <a:headEnd type="arrow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5" name="TextBox 12334"/>
          <p:cNvSpPr txBox="1"/>
          <p:nvPr/>
        </p:nvSpPr>
        <p:spPr>
          <a:xfrm>
            <a:off x="4648200" y="1905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L3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Remember where to come back</a:t>
            </a:r>
            <a:endParaRPr lang="en-US" sz="2000" dirty="0"/>
          </a:p>
        </p:txBody>
      </p:sp>
      <p:sp>
        <p:nvSpPr>
          <p:cNvPr id="85" name="TextBox 84"/>
          <p:cNvSpPr txBox="1"/>
          <p:nvPr/>
        </p:nvSpPr>
        <p:spPr>
          <a:xfrm>
            <a:off x="4572000" y="3581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L5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Remember where to come back</a:t>
            </a:r>
            <a:endParaRPr lang="en-US" sz="2000" dirty="0"/>
          </a:p>
        </p:txBody>
      </p:sp>
      <p:sp>
        <p:nvSpPr>
          <p:cNvPr id="86" name="Rectangle 85"/>
          <p:cNvSpPr/>
          <p:nvPr/>
        </p:nvSpPr>
        <p:spPr bwMode="auto">
          <a:xfrm>
            <a:off x="8382000" y="32004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8382000" y="28194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371600" y="1916668"/>
            <a:ext cx="1410369" cy="1531442"/>
            <a:chOff x="1371600" y="1916668"/>
            <a:chExt cx="1410369" cy="1531442"/>
          </a:xfrm>
        </p:grpSpPr>
        <p:sp>
          <p:nvSpPr>
            <p:cNvPr id="2" name="TextBox 1"/>
            <p:cNvSpPr txBox="1"/>
            <p:nvPr/>
          </p:nvSpPr>
          <p:spPr>
            <a:xfrm>
              <a:off x="1941437" y="1916668"/>
              <a:ext cx="840532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Call L3 </a:t>
              </a:r>
              <a:endParaRPr lang="en-US" sz="18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371600" y="3048000"/>
              <a:ext cx="4948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L3: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24000" y="3440668"/>
            <a:ext cx="1297732" cy="1664732"/>
            <a:chOff x="1524000" y="3440668"/>
            <a:chExt cx="1297732" cy="1664732"/>
          </a:xfrm>
        </p:grpSpPr>
        <p:sp>
          <p:nvSpPr>
            <p:cNvPr id="25" name="TextBox 24"/>
            <p:cNvSpPr txBox="1"/>
            <p:nvPr/>
          </p:nvSpPr>
          <p:spPr>
            <a:xfrm>
              <a:off x="1981200" y="3440668"/>
              <a:ext cx="840532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Call L5 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24000" y="4705290"/>
              <a:ext cx="4948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L5: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13964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4" grpId="0" animBg="1"/>
      <p:bldP spid="80" grpId="0" animBg="1"/>
      <p:bldP spid="12335" grpId="0"/>
      <p:bldP spid="85" grpId="0"/>
      <p:bldP spid="86" grpId="0" animBg="1"/>
      <p:bldP spid="87" grpId="0" animBg="1"/>
    </p:bld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14356</TotalTime>
  <Pages>0</Pages>
  <Words>2235</Words>
  <Characters>0</Characters>
  <Application>Microsoft Macintosh PowerPoint</Application>
  <PresentationFormat>On-screen Show (4:3)</PresentationFormat>
  <Lines>0</Lines>
  <Paragraphs>772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Title Slide</vt:lpstr>
      <vt:lpstr>Title and Content</vt:lpstr>
      <vt:lpstr>Title Only</vt:lpstr>
      <vt:lpstr>Title and Content: Build</vt:lpstr>
      <vt:lpstr>Machine-Level Programming III: How to implement procedure calls</vt:lpstr>
      <vt:lpstr>Requirements of procedure calls?</vt:lpstr>
      <vt:lpstr>How to transfer control for procedure calls?</vt:lpstr>
      <vt:lpstr>How to transfer control for procedure calls?</vt:lpstr>
      <vt:lpstr>x86-64 Stack</vt:lpstr>
      <vt:lpstr>Push instruction</vt:lpstr>
      <vt:lpstr>Pop instruction</vt:lpstr>
      <vt:lpstr>Call and Ret instructions</vt:lpstr>
      <vt:lpstr>Using the stack</vt:lpstr>
      <vt:lpstr>Using the stack</vt:lpstr>
      <vt:lpstr>Control Flow Example #1</vt:lpstr>
      <vt:lpstr>Control Flow Example #2</vt:lpstr>
      <vt:lpstr>Control Flow Example #3</vt:lpstr>
      <vt:lpstr>Control Flow Example #4</vt:lpstr>
      <vt:lpstr>How to allocate/deallocate local variables?</vt:lpstr>
      <vt:lpstr>How to pass arguments and return values?</vt:lpstr>
      <vt:lpstr>C’s calling convention: args/return values</vt:lpstr>
      <vt:lpstr>What does mystery function do?</vt:lpstr>
      <vt:lpstr>Calling convention: Register Saving</vt:lpstr>
      <vt:lpstr>Calling convention: register saving</vt:lpstr>
      <vt:lpstr>C’ calling convention: Register Usage</vt:lpstr>
      <vt:lpstr>Why caller vs. callee saved registers?</vt:lpstr>
      <vt:lpstr>Register save Example</vt:lpstr>
      <vt:lpstr>Register save example</vt:lpstr>
      <vt:lpstr>Stack Frames</vt:lpstr>
      <vt:lpstr>x86-64/C Stack Frame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C/x86-64 Procedure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jinyang</cp:lastModifiedBy>
  <cp:revision>499</cp:revision>
  <dcterms:created xsi:type="dcterms:W3CDTF">2012-09-18T14:16:22Z</dcterms:created>
  <dcterms:modified xsi:type="dcterms:W3CDTF">2015-10-08T14:53:31Z</dcterms:modified>
</cp:coreProperties>
</file>