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7" r:id="rId2"/>
    <p:sldId id="258" r:id="rId3"/>
    <p:sldId id="260" r:id="rId4"/>
    <p:sldId id="262" r:id="rId5"/>
    <p:sldId id="259" r:id="rId6"/>
    <p:sldId id="261" r:id="rId7"/>
    <p:sldId id="263" r:id="rId8"/>
    <p:sldId id="290" r:id="rId9"/>
    <p:sldId id="264" r:id="rId10"/>
    <p:sldId id="265" r:id="rId11"/>
    <p:sldId id="267" r:id="rId12"/>
    <p:sldId id="291" r:id="rId13"/>
    <p:sldId id="266" r:id="rId14"/>
    <p:sldId id="268" r:id="rId15"/>
    <p:sldId id="269" r:id="rId16"/>
    <p:sldId id="270" r:id="rId17"/>
    <p:sldId id="272" r:id="rId18"/>
    <p:sldId id="273" r:id="rId19"/>
    <p:sldId id="274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8" r:id="rId29"/>
    <p:sldId id="289" r:id="rId30"/>
    <p:sldId id="285" r:id="rId31"/>
    <p:sldId id="286" r:id="rId32"/>
    <p:sldId id="287" r:id="rId3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74549" autoAdjust="0"/>
  </p:normalViewPr>
  <p:slideViewPr>
    <p:cSldViewPr snapToGrid="0" snapToObjects="1">
      <p:cViewPr>
        <p:scale>
          <a:sx n="66" d="100"/>
          <a:sy n="66" d="100"/>
        </p:scale>
        <p:origin x="-30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8EFC5-3FB2-BD45-83A7-34036E2EB282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DCBD7-6DE9-1E4E-BF43-6ABAA5008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16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9B609-F6A2-4D40-AE2B-70AF26B66861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F3AE5-F050-8B46-9612-B7E916FBC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73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cook analogy</a:t>
            </a:r>
          </a:p>
          <a:p>
            <a:r>
              <a:rPr lang="en-US" dirty="0" smtClean="0"/>
              <a:t>We can go</a:t>
            </a:r>
            <a:r>
              <a:rPr lang="en-US" baseline="0" dirty="0" smtClean="0"/>
              <a:t> about make a dinner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F3AE5-F050-8B46-9612-B7E916FBC0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74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 you understand</a:t>
            </a:r>
            <a:r>
              <a:rPr lang="en-US" baseline="0" dirty="0" smtClean="0"/>
              <a:t> w</a:t>
            </a:r>
            <a:r>
              <a:rPr lang="en-US" dirty="0" smtClean="0"/>
              <a:t>hy atomic instructions must be used instead of ordinary memory load/store</a:t>
            </a:r>
            <a:r>
              <a:rPr lang="en-US" baseline="0" dirty="0" smtClean="0"/>
              <a:t> using </a:t>
            </a:r>
            <a:r>
              <a:rPr lang="en-US" baseline="0" dirty="0" err="1" smtClean="0"/>
              <a:t>mov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F3AE5-F050-8B46-9612-B7E916FBC08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42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 is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F3AE5-F050-8B46-9612-B7E916FBC0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79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F3AE5-F050-8B46-9612-B7E916FBC0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08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583532" y="519340"/>
            <a:ext cx="5978923" cy="25626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18407" y="3257777"/>
            <a:ext cx="6707187" cy="30876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Expected</a:t>
            </a:r>
            <a:r>
              <a:rPr lang="en-US" baseline="0" dirty="0" smtClean="0"/>
              <a:t> correct value of x is 3 after two threads finishing x++</a:t>
            </a:r>
            <a:endParaRPr lang="en-US" dirty="0" smtClean="0"/>
          </a:p>
          <a:p>
            <a:r>
              <a:rPr lang="en-US" dirty="0" smtClean="0"/>
              <a:t>Final value of x is 2</a:t>
            </a:r>
            <a:r>
              <a:rPr lang="en-US" baseline="0" dirty="0" smtClean="0"/>
              <a:t> under the interleaving shown.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F3AE5-F050-8B46-9612-B7E916FBC08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61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</a:t>
            </a:r>
            <a:r>
              <a:rPr lang="en-US" baseline="0" dirty="0" smtClean="0"/>
              <a:t> example race.</a:t>
            </a:r>
          </a:p>
          <a:p>
            <a:r>
              <a:rPr lang="en-US" baseline="0" dirty="0" smtClean="0"/>
              <a:t>Suppose the list starts out empty (i.e. head = NULL)</a:t>
            </a:r>
          </a:p>
          <a:p>
            <a:r>
              <a:rPr lang="en-US" baseline="0" dirty="0" smtClean="0"/>
              <a:t>after two inserts, the correct outcome would be the list contains two nodes, one with </a:t>
            </a:r>
            <a:r>
              <a:rPr lang="en-US" baseline="0" dirty="0" err="1" smtClean="0"/>
              <a:t>val</a:t>
            </a:r>
            <a:r>
              <a:rPr lang="en-US" baseline="0" dirty="0" smtClean="0"/>
              <a:t>=1, the other with </a:t>
            </a:r>
            <a:r>
              <a:rPr lang="en-US" baseline="0" dirty="0" err="1" smtClean="0"/>
              <a:t>val</a:t>
            </a:r>
            <a:r>
              <a:rPr lang="en-US" baseline="0" dirty="0" smtClean="0"/>
              <a:t>=2</a:t>
            </a:r>
          </a:p>
          <a:p>
            <a:r>
              <a:rPr lang="en-US" baseline="0" dirty="0" smtClean="0"/>
              <a:t>With the interleaving shown above, the final list contains only one node with </a:t>
            </a:r>
            <a:r>
              <a:rPr lang="en-US" baseline="0" dirty="0" err="1" smtClean="0"/>
              <a:t>val</a:t>
            </a:r>
            <a:r>
              <a:rPr lang="en-US" baseline="0" dirty="0" smtClean="0"/>
              <a:t>=1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F3AE5-F050-8B46-9612-B7E916FBC08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19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 locks are easy to get right, sucks on performance.</a:t>
            </a:r>
          </a:p>
          <a:p>
            <a:r>
              <a:rPr lang="en-US" dirty="0" smtClean="0"/>
              <a:t>Fine-grained</a:t>
            </a:r>
            <a:r>
              <a:rPr lang="en-US" baseline="0" dirty="0" smtClean="0"/>
              <a:t> locks are good for performance, easy to get wrong (and might cause deadlock)</a:t>
            </a:r>
          </a:p>
          <a:p>
            <a:r>
              <a:rPr lang="en-US" baseline="0" dirty="0" smtClean="0"/>
              <a:t>Refer to notes concurrency2.txt on details of this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F3AE5-F050-8B46-9612-B7E916FBC08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Remeber</a:t>
            </a:r>
            <a:r>
              <a:rPr lang="en-US" dirty="0" smtClean="0"/>
              <a:t> the pattern for using conditional variables</a:t>
            </a:r>
            <a:r>
              <a:rPr lang="en-US" baseline="0" dirty="0" smtClean="0"/>
              <a:t> and make sure you understand why certain subtle changes on this basic pattern lead to errors. e.g. why using “while” instead of “if”, why </a:t>
            </a:r>
            <a:r>
              <a:rPr lang="en-US" baseline="0" dirty="0" err="1" smtClean="0"/>
              <a:t>cond_wait</a:t>
            </a:r>
            <a:r>
              <a:rPr lang="en-US" baseline="0" dirty="0" smtClean="0"/>
              <a:t> must take </a:t>
            </a:r>
            <a:r>
              <a:rPr lang="en-US" baseline="0" dirty="0" err="1" smtClean="0"/>
              <a:t>mutex</a:t>
            </a:r>
            <a:r>
              <a:rPr lang="en-US" baseline="0" dirty="0" smtClean="0"/>
              <a:t> as an argument, why one must set the condition to be true while holding the </a:t>
            </a:r>
            <a:r>
              <a:rPr lang="en-US" baseline="0" dirty="0" err="1" smtClean="0"/>
              <a:t>mutex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F3AE5-F050-8B46-9612-B7E916FBC08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5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45BC-A530-984D-B230-8A5B880DA0A0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DACD-8CBA-1443-AEEB-2A4BC899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3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45BC-A530-984D-B230-8A5B880DA0A0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DACD-8CBA-1443-AEEB-2A4BC899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8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45BC-A530-984D-B230-8A5B880DA0A0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DACD-8CBA-1443-AEEB-2A4BC899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5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45BC-A530-984D-B230-8A5B880DA0A0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DACD-8CBA-1443-AEEB-2A4BC899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5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45BC-A530-984D-B230-8A5B880DA0A0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DACD-8CBA-1443-AEEB-2A4BC899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9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45BC-A530-984D-B230-8A5B880DA0A0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DACD-8CBA-1443-AEEB-2A4BC899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40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45BC-A530-984D-B230-8A5B880DA0A0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DACD-8CBA-1443-AEEB-2A4BC899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24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45BC-A530-984D-B230-8A5B880DA0A0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DACD-8CBA-1443-AEEB-2A4BC899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9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45BC-A530-984D-B230-8A5B880DA0A0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DACD-8CBA-1443-AEEB-2A4BC899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8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45BC-A530-984D-B230-8A5B880DA0A0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DACD-8CBA-1443-AEEB-2A4BC899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3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45BC-A530-984D-B230-8A5B880DA0A0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DACD-8CBA-1443-AEEB-2A4BC899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1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645BC-A530-984D-B230-8A5B880DA0A0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8DACD-8CBA-1443-AEEB-2A4BC899B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5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8896" cy="4525963"/>
          </a:xfrm>
        </p:spPr>
        <p:txBody>
          <a:bodyPr/>
          <a:lstStyle/>
          <a:p>
            <a:r>
              <a:rPr lang="en-US" dirty="0" smtClean="0"/>
              <a:t>100 minutes (half an hour longer than midterm)</a:t>
            </a:r>
          </a:p>
          <a:p>
            <a:pPr lvl="1"/>
            <a:r>
              <a:rPr lang="en-US" dirty="0" smtClean="0"/>
              <a:t>Cover all materials</a:t>
            </a:r>
          </a:p>
          <a:p>
            <a:r>
              <a:rPr lang="en-US" dirty="0" smtClean="0"/>
              <a:t>Open notes</a:t>
            </a:r>
          </a:p>
          <a:p>
            <a:r>
              <a:rPr lang="en-US" dirty="0" smtClean="0"/>
              <a:t>No electronic devices</a:t>
            </a:r>
          </a:p>
          <a:p>
            <a:r>
              <a:rPr lang="en-US" dirty="0" smtClean="0"/>
              <a:t>Read through all questions, do what you think are the easier ones first.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5220" y="5162349"/>
            <a:ext cx="85445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Disclaimer: this review is not complete.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Not all exam materials are covered by this review!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561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#2.1   Basic Program Execution</a:t>
            </a:r>
            <a:endParaRPr lang="en-US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57200" y="2514599"/>
            <a:ext cx="3733800" cy="3247189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CPU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57672" y="4216383"/>
            <a:ext cx="533400" cy="652214"/>
          </a:xfrm>
          <a:prstGeom prst="rect">
            <a:avLst/>
          </a:prstGeom>
          <a:solidFill>
            <a:srgbClr val="9BBB5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chemeClr val="accent1"/>
                </a:solidFill>
                <a:latin typeface="Calibri" pitchFamily="34" charset="0"/>
              </a:rPr>
              <a:t>PC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chemeClr val="accent1"/>
                </a:solidFill>
                <a:latin typeface="Calibri" pitchFamily="34" charset="0"/>
              </a:rPr>
              <a:t>%rip</a:t>
            </a:r>
            <a:endParaRPr lang="en-US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47972" y="4174945"/>
            <a:ext cx="1324142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GP Registers</a:t>
            </a:r>
          </a:p>
          <a:p>
            <a:pPr algn="ctr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%</a:t>
            </a:r>
            <a:r>
              <a:rPr lang="en-US" dirty="0" err="1" smtClean="0">
                <a:latin typeface="Calibri" pitchFamily="34" charset="0"/>
              </a:rPr>
              <a:t>rax</a:t>
            </a:r>
            <a:r>
              <a:rPr lang="en-US" dirty="0" smtClean="0">
                <a:latin typeface="Calibri" pitchFamily="34" charset="0"/>
              </a:rPr>
              <a:t>, %</a:t>
            </a:r>
            <a:r>
              <a:rPr lang="en-US" dirty="0" err="1" smtClean="0">
                <a:latin typeface="Calibri" pitchFamily="34" charset="0"/>
              </a:rPr>
              <a:t>rbx</a:t>
            </a:r>
            <a:r>
              <a:rPr lang="en-US" dirty="0" smtClean="0">
                <a:latin typeface="Calibri" pitchFamily="34" charset="0"/>
              </a:rPr>
              <a:t>,...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943600" y="2514600"/>
            <a:ext cx="1752600" cy="2209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248400" y="3177902"/>
            <a:ext cx="11430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</a:rPr>
              <a:t>Code</a:t>
            </a:r>
          </a:p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</a:rPr>
              <a:t>Data</a:t>
            </a:r>
          </a:p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</a:rPr>
              <a:t>Stack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191000" y="3149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4191000" y="36830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191000" y="4216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191000" y="27432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Addresses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191000" y="33020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Data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191000" y="383540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Instructions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868955" y="5026509"/>
            <a:ext cx="1848853" cy="601579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Condition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Codes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866858" y="4207013"/>
            <a:ext cx="1297406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floating point</a:t>
            </a:r>
          </a:p>
          <a:p>
            <a:pPr algn="ctr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registers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47972" y="2973624"/>
            <a:ext cx="1445125" cy="762000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ALU</a:t>
            </a:r>
          </a:p>
          <a:p>
            <a:pPr algn="ctr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</a:rPr>
              <a:t>arithetic</a:t>
            </a:r>
            <a:r>
              <a:rPr lang="en-US" dirty="0" smtClean="0">
                <a:latin typeface="Calibri" pitchFamily="34" charset="0"/>
              </a:rPr>
              <a:t> logic </a:t>
            </a:r>
          </a:p>
          <a:p>
            <a:pPr algn="ctr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unit)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691072" y="2743200"/>
            <a:ext cx="1324142" cy="992424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Floating </a:t>
            </a:r>
          </a:p>
          <a:p>
            <a:pPr algn="ctr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point </a:t>
            </a:r>
          </a:p>
          <a:p>
            <a:pPr algn="ctr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unit</a:t>
            </a:r>
          </a:p>
          <a:p>
            <a:pPr algn="ctr">
              <a:lnSpc>
                <a:spcPct val="100000"/>
              </a:lnSpc>
            </a:pPr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671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#2.2   Machine representation of numbers,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3" y="1600200"/>
            <a:ext cx="6003835" cy="50305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unsigned long/</a:t>
            </a:r>
            <a:r>
              <a:rPr lang="en-US" dirty="0" err="1" smtClean="0"/>
              <a:t>int</a:t>
            </a:r>
            <a:r>
              <a:rPr lang="en-US" dirty="0" smtClean="0"/>
              <a:t>/short/char</a:t>
            </a:r>
          </a:p>
          <a:p>
            <a:pPr lvl="1"/>
            <a:r>
              <a:rPr lang="en-US" dirty="0" smtClean="0"/>
              <a:t>64-bit/32-bit/16-bit/8-bit unsigned binary </a:t>
            </a:r>
          </a:p>
          <a:p>
            <a:pPr lvl="2"/>
            <a:r>
              <a:rPr lang="en-US" dirty="0" smtClean="0"/>
              <a:t>use %</a:t>
            </a:r>
            <a:r>
              <a:rPr lang="en-US" dirty="0" err="1" smtClean="0"/>
              <a:t>rax</a:t>
            </a:r>
            <a:r>
              <a:rPr lang="en-US" dirty="0" smtClean="0"/>
              <a:t>/%</a:t>
            </a:r>
            <a:r>
              <a:rPr lang="en-US" dirty="0" err="1" smtClean="0"/>
              <a:t>eax</a:t>
            </a:r>
            <a:r>
              <a:rPr lang="en-US" dirty="0" smtClean="0"/>
              <a:t>/%ax/%al</a:t>
            </a:r>
          </a:p>
          <a:p>
            <a:pPr lvl="1"/>
            <a:r>
              <a:rPr lang="en-US" dirty="0" smtClean="0"/>
              <a:t>0xff</a:t>
            </a:r>
          </a:p>
          <a:p>
            <a:pPr lvl="1"/>
            <a:r>
              <a:rPr lang="en-US" dirty="0" smtClean="0"/>
              <a:t>byte ordering (little vs. big endian)</a:t>
            </a:r>
          </a:p>
          <a:p>
            <a:pPr marL="457200" lvl="1" indent="0">
              <a:buNone/>
            </a:pPr>
            <a:r>
              <a:rPr lang="en-US" dirty="0" smtClean="0"/>
              <a:t>0x12345678 in little endian?</a:t>
            </a:r>
          </a:p>
          <a:p>
            <a:r>
              <a:rPr lang="en-US" dirty="0" smtClean="0"/>
              <a:t>signed </a:t>
            </a:r>
            <a:r>
              <a:rPr lang="en-US" dirty="0" smtClean="0"/>
              <a:t>numbers</a:t>
            </a:r>
          </a:p>
          <a:p>
            <a:pPr lvl="1"/>
            <a:r>
              <a:rPr lang="en-US" dirty="0" smtClean="0"/>
              <a:t>2’s complement representation</a:t>
            </a:r>
          </a:p>
          <a:p>
            <a:pPr lvl="1"/>
            <a:r>
              <a:rPr lang="en-US" dirty="0" smtClean="0"/>
              <a:t>0xff</a:t>
            </a:r>
          </a:p>
          <a:p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042487" y="3601212"/>
            <a:ext cx="0" cy="1483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7624407" y="4302443"/>
            <a:ext cx="1205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lower </a:t>
            </a:r>
            <a:r>
              <a:rPr lang="en-US" dirty="0" err="1" smtClean="0"/>
              <a:t>addr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981989"/>
              </p:ext>
            </p:extLst>
          </p:nvPr>
        </p:nvGraphicFramePr>
        <p:xfrm>
          <a:off x="6607315" y="3293308"/>
          <a:ext cx="1231385" cy="190934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31385"/>
              </a:tblGrid>
              <a:tr h="47733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47733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47733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47733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392136"/>
              </p:ext>
            </p:extLst>
          </p:nvPr>
        </p:nvGraphicFramePr>
        <p:xfrm>
          <a:off x="6607315" y="3293308"/>
          <a:ext cx="1231385" cy="190934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31385"/>
              </a:tblGrid>
              <a:tr h="4773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0x12</a:t>
                      </a:r>
                      <a:endParaRPr lang="en-US" sz="2000" dirty="0"/>
                    </a:p>
                  </a:txBody>
                  <a:tcPr/>
                </a:tc>
              </a:tr>
              <a:tr h="4773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0x34</a:t>
                      </a:r>
                      <a:endParaRPr lang="en-US" sz="2000" dirty="0"/>
                    </a:p>
                  </a:txBody>
                  <a:tcPr/>
                </a:tc>
              </a:tr>
              <a:tr h="4773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0x56</a:t>
                      </a:r>
                      <a:endParaRPr lang="en-US" sz="2000" dirty="0"/>
                    </a:p>
                  </a:txBody>
                  <a:tcPr/>
                </a:tc>
              </a:tr>
              <a:tr h="4773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0x78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757188" y="1874688"/>
            <a:ext cx="4386812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unsigned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x = 0x12345678;</a:t>
            </a:r>
          </a:p>
          <a:p>
            <a:r>
              <a:rPr lang="en-US" dirty="0" smtClean="0">
                <a:latin typeface="Courier"/>
                <a:cs typeface="Courier"/>
              </a:rPr>
              <a:t>unsigned char *</a:t>
            </a:r>
            <a:r>
              <a:rPr lang="en-US" dirty="0" err="1" smtClean="0">
                <a:latin typeface="Courier"/>
                <a:cs typeface="Courier"/>
              </a:rPr>
              <a:t>nums</a:t>
            </a:r>
            <a:r>
              <a:rPr lang="en-US" dirty="0" smtClean="0">
                <a:latin typeface="Courier"/>
                <a:cs typeface="Courier"/>
              </a:rPr>
              <a:t> = &amp;x;</a:t>
            </a:r>
          </a:p>
          <a:p>
            <a:r>
              <a:rPr lang="en-US" dirty="0" smtClean="0">
                <a:latin typeface="Courier"/>
                <a:cs typeface="Courier"/>
              </a:rPr>
              <a:t>//</a:t>
            </a:r>
            <a:r>
              <a:rPr lang="en-US" dirty="0" err="1" smtClean="0">
                <a:latin typeface="Courier"/>
                <a:cs typeface="Courier"/>
              </a:rPr>
              <a:t>num</a:t>
            </a:r>
            <a:r>
              <a:rPr lang="en-US" dirty="0" smtClean="0">
                <a:latin typeface="Courier"/>
                <a:cs typeface="Courier"/>
              </a:rPr>
              <a:t>[2]??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663862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#2.2   Machine representation of numbers,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2" y="1600200"/>
            <a:ext cx="8702842" cy="5030537"/>
          </a:xfrm>
        </p:spPr>
        <p:txBody>
          <a:bodyPr>
            <a:normAutofit/>
          </a:bodyPr>
          <a:lstStyle/>
          <a:p>
            <a:r>
              <a:rPr lang="en-US" dirty="0" smtClean="0"/>
              <a:t>floating </a:t>
            </a:r>
            <a:r>
              <a:rPr lang="en-US" dirty="0" smtClean="0"/>
              <a:t>point </a:t>
            </a:r>
            <a:r>
              <a:rPr lang="en-US" dirty="0" smtClean="0"/>
              <a:t>representation</a:t>
            </a:r>
          </a:p>
          <a:p>
            <a:pPr lvl="1"/>
            <a:r>
              <a:rPr lang="en-US" dirty="0" smtClean="0"/>
              <a:t>limited precision. 0.1?</a:t>
            </a:r>
            <a:endParaRPr lang="en-US" dirty="0" smtClean="0"/>
          </a:p>
          <a:p>
            <a:pPr lvl="1"/>
            <a:r>
              <a:rPr lang="en-US" dirty="0" smtClean="0"/>
              <a:t>overflow, rounding errors</a:t>
            </a:r>
            <a:endParaRPr lang="en-US" dirty="0" smtClean="0"/>
          </a:p>
          <a:p>
            <a:r>
              <a:rPr lang="en-US" dirty="0" smtClean="0"/>
              <a:t>Characters</a:t>
            </a:r>
          </a:p>
          <a:p>
            <a:pPr lvl="1"/>
            <a:r>
              <a:rPr lang="en-US" dirty="0" smtClean="0"/>
              <a:t>ASCII (1-byte) </a:t>
            </a:r>
          </a:p>
          <a:p>
            <a:pPr lvl="1"/>
            <a:r>
              <a:rPr lang="en-US" dirty="0" smtClean="0"/>
              <a:t>Unicode (variable length)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1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#2.3   Machine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Machine instructions are simple (compared to software)</a:t>
            </a:r>
          </a:p>
          <a:p>
            <a:pPr lvl="1"/>
            <a:r>
              <a:rPr lang="en-US" dirty="0" smtClean="0"/>
              <a:t>x86 is CISC, ARM is RISC</a:t>
            </a:r>
          </a:p>
          <a:p>
            <a:r>
              <a:rPr lang="en-US" dirty="0" err="1" smtClean="0">
                <a:solidFill>
                  <a:srgbClr val="4F81BD"/>
                </a:solidFill>
              </a:rPr>
              <a:t>mov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%</a:t>
            </a:r>
            <a:r>
              <a:rPr lang="en-US" dirty="0" err="1" smtClean="0"/>
              <a:t>rax</a:t>
            </a:r>
            <a:r>
              <a:rPr lang="en-US" dirty="0" smtClean="0"/>
              <a:t>, (%</a:t>
            </a:r>
            <a:r>
              <a:rPr lang="en-US" dirty="0" err="1" smtClean="0"/>
              <a:t>rcx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>
                <a:solidFill>
                  <a:srgbClr val="4F81BD"/>
                </a:solidFill>
              </a:rPr>
              <a:t>movl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$1, (%</a:t>
            </a:r>
            <a:r>
              <a:rPr lang="en-US" dirty="0" err="1" smtClean="0"/>
              <a:t>rcx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various addressing modes</a:t>
            </a:r>
          </a:p>
          <a:p>
            <a:r>
              <a:rPr lang="en-US" dirty="0" smtClean="0"/>
              <a:t>Arithmetic operations</a:t>
            </a:r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add</a:t>
            </a:r>
            <a:r>
              <a:rPr lang="en-US" dirty="0" smtClean="0"/>
              <a:t> %</a:t>
            </a:r>
            <a:r>
              <a:rPr lang="en-US" dirty="0" err="1" smtClean="0"/>
              <a:t>eax</a:t>
            </a:r>
            <a:r>
              <a:rPr lang="en-US" dirty="0" smtClean="0"/>
              <a:t>, %</a:t>
            </a:r>
            <a:r>
              <a:rPr lang="en-US" dirty="0" err="1" smtClean="0"/>
              <a:t>ebx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sub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4F81BD"/>
                </a:solidFill>
              </a:rPr>
              <a:t>mul</a:t>
            </a:r>
            <a:endParaRPr lang="en-US" dirty="0">
              <a:solidFill>
                <a:srgbClr val="4F81BD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4F81BD"/>
                </a:solidFill>
              </a:rPr>
              <a:t>lea</a:t>
            </a:r>
            <a:r>
              <a:rPr lang="en-US" dirty="0" smtClean="0"/>
              <a:t> instruction</a:t>
            </a:r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lea</a:t>
            </a:r>
            <a:r>
              <a:rPr lang="en-US" dirty="0" smtClean="0"/>
              <a:t> 0x1(%</a:t>
            </a:r>
            <a:r>
              <a:rPr lang="en-US" dirty="0" err="1" smtClean="0"/>
              <a:t>rax</a:t>
            </a:r>
            <a:r>
              <a:rPr lang="en-US" dirty="0" smtClean="0"/>
              <a:t>), %</a:t>
            </a:r>
            <a:r>
              <a:rPr lang="en-US" dirty="0" err="1" smtClean="0"/>
              <a:t>rdx</a:t>
            </a:r>
            <a:endParaRPr lang="en-US" dirty="0" smtClean="0"/>
          </a:p>
          <a:p>
            <a:r>
              <a:rPr lang="en-US" dirty="0" smtClean="0"/>
              <a:t>Bitwise-operations:</a:t>
            </a:r>
          </a:p>
          <a:p>
            <a:pPr lvl="1"/>
            <a:r>
              <a:rPr lang="en-US" dirty="0" err="1" smtClean="0">
                <a:solidFill>
                  <a:srgbClr val="4F81BD"/>
                </a:solidFill>
              </a:rPr>
              <a:t>shl</a:t>
            </a:r>
            <a:r>
              <a:rPr lang="en-US" dirty="0">
                <a:solidFill>
                  <a:srgbClr val="4F81BD"/>
                </a:solidFill>
              </a:rPr>
              <a:t>/</a:t>
            </a:r>
            <a:r>
              <a:rPr lang="en-US" dirty="0" err="1" smtClean="0">
                <a:solidFill>
                  <a:srgbClr val="4F81BD"/>
                </a:solidFill>
              </a:rPr>
              <a:t>shr</a:t>
            </a:r>
            <a:r>
              <a:rPr lang="en-US" dirty="0" smtClean="0">
                <a:solidFill>
                  <a:srgbClr val="4F81BD"/>
                </a:solidFill>
              </a:rPr>
              <a:t>, </a:t>
            </a:r>
            <a:r>
              <a:rPr lang="en-US" dirty="0" err="1" smtClean="0">
                <a:solidFill>
                  <a:srgbClr val="4F81BD"/>
                </a:solidFill>
              </a:rPr>
              <a:t>sal</a:t>
            </a:r>
            <a:r>
              <a:rPr lang="en-US" dirty="0" smtClean="0">
                <a:solidFill>
                  <a:srgbClr val="4F81BD"/>
                </a:solidFill>
              </a:rPr>
              <a:t>/</a:t>
            </a:r>
            <a:r>
              <a:rPr lang="en-US" dirty="0" err="1" smtClean="0">
                <a:solidFill>
                  <a:srgbClr val="4F81BD"/>
                </a:solidFill>
              </a:rPr>
              <a:t>saq</a:t>
            </a:r>
            <a:r>
              <a:rPr lang="en-US" dirty="0" smtClean="0">
                <a:solidFill>
                  <a:srgbClr val="4F81BD"/>
                </a:solidFill>
              </a:rPr>
              <a:t>, and, or, </a:t>
            </a:r>
            <a:r>
              <a:rPr lang="en-US" dirty="0" err="1" smtClean="0">
                <a:solidFill>
                  <a:srgbClr val="4F81BD"/>
                </a:solidFill>
              </a:rPr>
              <a:t>xor</a:t>
            </a:r>
            <a:endParaRPr lang="en-US" dirty="0" smtClean="0">
              <a:solidFill>
                <a:srgbClr val="4F81BD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929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#2.4   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Normal control flow is linear</a:t>
            </a:r>
          </a:p>
          <a:p>
            <a:pPr lvl="1"/>
            <a:r>
              <a:rPr lang="en-US" dirty="0" smtClean="0"/>
              <a:t>load instruction stored at address %rip</a:t>
            </a:r>
          </a:p>
          <a:p>
            <a:pPr lvl="1"/>
            <a:r>
              <a:rPr lang="en-US" dirty="0" smtClean="0"/>
              <a:t>execute it</a:t>
            </a:r>
          </a:p>
          <a:p>
            <a:pPr lvl="1"/>
            <a:r>
              <a:rPr lang="en-US" dirty="0" smtClean="0"/>
              <a:t>%rip = %rip + (length of instruction)</a:t>
            </a:r>
          </a:p>
          <a:p>
            <a:r>
              <a:rPr lang="en-US" dirty="0" smtClean="0"/>
              <a:t>Non-linear Control flow</a:t>
            </a:r>
          </a:p>
          <a:p>
            <a:pPr lvl="1"/>
            <a:r>
              <a:rPr lang="en-US" dirty="0" smtClean="0"/>
              <a:t>combination of two types of instructions</a:t>
            </a:r>
          </a:p>
          <a:p>
            <a:pPr lvl="2"/>
            <a:r>
              <a:rPr lang="en-US" dirty="0" smtClean="0"/>
              <a:t>instructions that set conditional codes, CF, ZF, SF, OF</a:t>
            </a:r>
          </a:p>
          <a:p>
            <a:pPr lvl="2"/>
            <a:r>
              <a:rPr lang="en-US" dirty="0" err="1" smtClean="0"/>
              <a:t>jmp</a:t>
            </a:r>
            <a:r>
              <a:rPr lang="en-US" dirty="0" smtClean="0"/>
              <a:t> instructions that may or may not jump depending on condition codes</a:t>
            </a:r>
          </a:p>
          <a:p>
            <a:pPr lvl="1"/>
            <a:r>
              <a:rPr lang="en-US" dirty="0" smtClean="0"/>
              <a:t>condition codes can be set </a:t>
            </a:r>
          </a:p>
          <a:p>
            <a:pPr lvl="2"/>
            <a:r>
              <a:rPr lang="en-US" dirty="0" smtClean="0"/>
              <a:t>implicitly: add, sub ..</a:t>
            </a:r>
          </a:p>
          <a:p>
            <a:pPr lvl="2"/>
            <a:r>
              <a:rPr lang="en-US" dirty="0" smtClean="0"/>
              <a:t>explicitly: </a:t>
            </a:r>
            <a:r>
              <a:rPr lang="en-US" dirty="0" err="1" smtClean="0"/>
              <a:t>cmp</a:t>
            </a:r>
            <a:r>
              <a:rPr lang="en-US" dirty="0" smtClean="0"/>
              <a:t>, set, 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43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#2.5 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28662" y="3500438"/>
            <a:ext cx="7099722" cy="28597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= z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$0,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    #   i = 0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jmp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L3         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.L4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:                        #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loop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: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cs-CZ" sz="1800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$1, (%rdi,%rax,</a:t>
            </a:r>
            <a:r>
              <a:rPr lang="cs-CZ" sz="1800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4) #   z[i]++</a:t>
            </a:r>
            <a:endParaRPr lang="cs-CZ" sz="1800" dirty="0">
              <a:solidFill>
                <a:srgbClr val="FF0000"/>
              </a:solidFill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$1,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    #   i++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.L3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:                        #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cmpq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$4,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    #   i:4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jbe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L4         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&lt;=,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ret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28662" y="1695382"/>
            <a:ext cx="6307634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v</a:t>
            </a:r>
            <a:r>
              <a:rPr lang="en-US" sz="1800" dirty="0" smtClean="0">
                <a:latin typeface="Courier New" pitchFamily="-96" charset="0"/>
              </a:rPr>
              <a:t>oid </a:t>
            </a:r>
            <a:r>
              <a:rPr lang="en-US" sz="1800" dirty="0" err="1" smtClean="0">
                <a:latin typeface="Courier New" pitchFamily="-96" charset="0"/>
              </a:rPr>
              <a:t>incr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*z)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for (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= 0;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&lt; 4;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++)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  z[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]++;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846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#2.6 Procedure execution</a:t>
            </a:r>
            <a:endParaRPr lang="en-US" dirty="0"/>
          </a:p>
        </p:txBody>
      </p:sp>
      <p:sp>
        <p:nvSpPr>
          <p:cNvPr id="4" name="Rectangle 5"/>
          <p:cNvSpPr>
            <a:spLocks/>
          </p:cNvSpPr>
          <p:nvPr/>
        </p:nvSpPr>
        <p:spPr bwMode="auto">
          <a:xfrm>
            <a:off x="5419796" y="3370263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5" name="Rectangle 6"/>
          <p:cNvSpPr>
            <a:spLocks/>
          </p:cNvSpPr>
          <p:nvPr/>
        </p:nvSpPr>
        <p:spPr bwMode="auto">
          <a:xfrm>
            <a:off x="5419796" y="3675063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 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5419796" y="5487987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5419796" y="1389063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Rectangle 10"/>
          <p:cNvSpPr>
            <a:spLocks/>
          </p:cNvSpPr>
          <p:nvPr/>
        </p:nvSpPr>
        <p:spPr bwMode="auto">
          <a:xfrm>
            <a:off x="5419796" y="2760663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9" name="Rectangle 11"/>
          <p:cNvSpPr>
            <a:spLocks/>
          </p:cNvSpPr>
          <p:nvPr/>
        </p:nvSpPr>
        <p:spPr bwMode="auto">
          <a:xfrm>
            <a:off x="4289496" y="2219326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10" name="AutoShape 12"/>
          <p:cNvSpPr>
            <a:spLocks/>
          </p:cNvSpPr>
          <p:nvPr/>
        </p:nvSpPr>
        <p:spPr bwMode="auto">
          <a:xfrm>
            <a:off x="5035621" y="1389063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4532384" y="6276975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16"/>
          <p:cNvSpPr>
            <a:spLocks/>
          </p:cNvSpPr>
          <p:nvPr/>
        </p:nvSpPr>
        <p:spPr bwMode="auto">
          <a:xfrm>
            <a:off x="3059184" y="5808663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3820696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call, ret</a:t>
            </a:r>
          </a:p>
          <a:p>
            <a:r>
              <a:rPr lang="en-US" dirty="0" smtClean="0"/>
              <a:t>push, pop</a:t>
            </a:r>
          </a:p>
          <a:p>
            <a:pPr lvl="1"/>
            <a:r>
              <a:rPr lang="en-US" dirty="0" smtClean="0"/>
              <a:t>%</a:t>
            </a:r>
            <a:r>
              <a:rPr lang="en-US" dirty="0" err="1" smtClean="0"/>
              <a:t>rsp</a:t>
            </a:r>
            <a:endParaRPr lang="en-US" dirty="0" smtClean="0"/>
          </a:p>
          <a:p>
            <a:r>
              <a:rPr lang="en-US" dirty="0" smtClean="0"/>
              <a:t>C calling convention</a:t>
            </a:r>
          </a:p>
          <a:p>
            <a:pPr lvl="1"/>
            <a:r>
              <a:rPr lang="en-US" dirty="0" smtClean="0"/>
              <a:t>how to pass arguments/return values</a:t>
            </a:r>
          </a:p>
          <a:p>
            <a:pPr lvl="1"/>
            <a:r>
              <a:rPr lang="en-US" dirty="0" smtClean="0"/>
              <a:t>caller/</a:t>
            </a:r>
            <a:r>
              <a:rPr lang="en-US" dirty="0" err="1" smtClean="0"/>
              <a:t>callee</a:t>
            </a:r>
            <a:r>
              <a:rPr lang="en-US" dirty="0" smtClean="0"/>
              <a:t> save registers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43683" y="6157396"/>
            <a:ext cx="1857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smaller addresses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48504" y="1411455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larger addresses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914092" y="2018632"/>
            <a:ext cx="13369" cy="39303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152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# 2.7 Buffer Overflow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6096000" y="51816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733800" y="2286000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857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#3.1 Advanced </a:t>
            </a:r>
            <a:r>
              <a:rPr lang="en-US" dirty="0" err="1" smtClean="0"/>
              <a:t>Prog</a:t>
            </a:r>
            <a:r>
              <a:rPr lang="en-US" dirty="0" smtClean="0"/>
              <a:t> execution: virtual memory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49998" y="2280692"/>
            <a:ext cx="374961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324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018213" y="1817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18213" y="2046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779402" y="43386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</a:rPr>
              <a:t>M-1</a:t>
            </a: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056313" y="15240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619808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6019800" y="2274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6018213" y="2503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6324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6324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6324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6324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6324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6324600" y="2965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6018213" y="2732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6018213" y="2960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324600" y="3194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6324600" y="3422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6018213" y="3189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6019800" y="3417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6324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557652" y="2378791"/>
            <a:ext cx="139580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Physical </a:t>
            </a:r>
            <a:r>
              <a:rPr lang="en-GB" sz="1400" dirty="0" smtClean="0">
                <a:latin typeface="Calibri" pitchFamily="34" charset="0"/>
              </a:rPr>
              <a:t>address</a:t>
            </a:r>
            <a:endParaRPr lang="en-GB" sz="14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(PA)</a:t>
            </a:r>
          </a:p>
        </p:txBody>
      </p:sp>
      <p:sp>
        <p:nvSpPr>
          <p:cNvPr id="27" name="AutoShape 31"/>
          <p:cNvSpPr>
            <a:spLocks/>
          </p:cNvSpPr>
          <p:nvPr/>
        </p:nvSpPr>
        <p:spPr bwMode="auto">
          <a:xfrm>
            <a:off x="7315201" y="27368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4000500" y="5000625"/>
            <a:ext cx="95697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 word</a:t>
            </a:r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6324600" y="36517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6018213" y="36528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31" name="Rectangle 35"/>
          <p:cNvSpPr>
            <a:spLocks noChangeArrowheads="1"/>
          </p:cNvSpPr>
          <p:nvPr/>
        </p:nvSpPr>
        <p:spPr bwMode="auto">
          <a:xfrm>
            <a:off x="6400800" y="38862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32" name="Straight Arrow Connector 31"/>
          <p:cNvCxnSpPr>
            <a:stCxn id="10" idx="3"/>
            <a:endCxn id="19" idx="1"/>
          </p:cNvCxnSpPr>
          <p:nvPr/>
        </p:nvCxnSpPr>
        <p:spPr bwMode="auto">
          <a:xfrm flipV="1">
            <a:off x="4495800" y="2885132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rot="10800000" flipH="1">
            <a:off x="7467601" y="31940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5400000">
            <a:off x="7080250" y="41092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hape 60"/>
          <p:cNvCxnSpPr>
            <a:endCxn id="36" idx="2"/>
          </p:cNvCxnSpPr>
          <p:nvPr/>
        </p:nvCxnSpPr>
        <p:spPr bwMode="auto">
          <a:xfrm rot="10800000">
            <a:off x="1524000" y="3153695"/>
            <a:ext cx="6475412" cy="187630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990600" y="262029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7" name="Straight Arrow Connector 36"/>
          <p:cNvCxnSpPr>
            <a:stCxn id="36" idx="3"/>
          </p:cNvCxnSpPr>
          <p:nvPr/>
        </p:nvCxnSpPr>
        <p:spPr bwMode="auto">
          <a:xfrm flipV="1">
            <a:off x="2057400" y="2882426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2057839" y="2378791"/>
            <a:ext cx="130507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Virtual address</a:t>
            </a:r>
            <a:endParaRPr lang="en-GB" sz="14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(VA</a:t>
            </a:r>
            <a:r>
              <a:rPr lang="en-GB" sz="1400" dirty="0">
                <a:latin typeface="Calibri" pitchFamily="34" charset="0"/>
              </a:rPr>
              <a:t>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62000" y="19767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05400" y="2815141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Courier New"/>
                <a:cs typeface="Courier New"/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362200" y="2882426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Courier New"/>
                <a:cs typeface="Courier New"/>
              </a:rPr>
              <a:t>4100</a:t>
            </a:r>
          </a:p>
        </p:txBody>
      </p:sp>
    </p:spTree>
    <p:extLst>
      <p:ext uri="{BB962C8B-B14F-4D97-AF65-F5344CB8AC3E}">
        <p14:creationId xmlns:p14="http://schemas.microsoft.com/office/powerpoint/2010/main" val="3548019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#3.2 virtual memory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89739" y="46767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89739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489739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89739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4897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897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489739" y="3990975"/>
            <a:ext cx="1600200" cy="228600"/>
          </a:xfrm>
          <a:prstGeom prst="rect">
            <a:avLst/>
          </a:prstGeom>
          <a:solidFill>
            <a:schemeClr val="bg1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489739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748094" y="5321559"/>
            <a:ext cx="1079439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717127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834602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834602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4315239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4340639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4289839" y="29702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191758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3191758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3191758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3191758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3191758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3191758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3191758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3191758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2819400" y="2963808"/>
            <a:ext cx="685800" cy="2761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3199785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3200578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3199785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3200578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3199785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3200578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3199785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3200578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auto">
          <a:xfrm>
            <a:off x="3530522" y="2631644"/>
            <a:ext cx="1390911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</a:t>
            </a:r>
            <a:endParaRPr lang="en-GB" sz="1600" i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2585155" y="3239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2581980" y="48528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8199852" y="29098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6834602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68346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42" name="Oval 43"/>
          <p:cNvSpPr>
            <a:spLocks noChangeArrowheads="1"/>
          </p:cNvSpPr>
          <p:nvPr/>
        </p:nvSpPr>
        <p:spPr bwMode="auto">
          <a:xfrm>
            <a:off x="4264439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Oval 45"/>
          <p:cNvSpPr>
            <a:spLocks noChangeArrowheads="1"/>
          </p:cNvSpPr>
          <p:nvPr/>
        </p:nvSpPr>
        <p:spPr bwMode="auto">
          <a:xfrm>
            <a:off x="4264439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6"/>
          <p:cNvSpPr>
            <a:spLocks noChangeArrowheads="1"/>
          </p:cNvSpPr>
          <p:nvPr/>
        </p:nvSpPr>
        <p:spPr bwMode="auto">
          <a:xfrm>
            <a:off x="4264439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8212552" y="3570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46" name="Oval 55"/>
          <p:cNvSpPr>
            <a:spLocks noChangeArrowheads="1"/>
          </p:cNvSpPr>
          <p:nvPr/>
        </p:nvSpPr>
        <p:spPr bwMode="auto">
          <a:xfrm>
            <a:off x="4264439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56"/>
          <p:cNvSpPr>
            <a:spLocks noChangeShapeType="1"/>
          </p:cNvSpPr>
          <p:nvPr/>
        </p:nvSpPr>
        <p:spPr bwMode="auto">
          <a:xfrm flipV="1">
            <a:off x="4308889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Rectangle 47"/>
          <p:cNvSpPr/>
          <p:nvPr/>
        </p:nvSpPr>
        <p:spPr bwMode="auto">
          <a:xfrm>
            <a:off x="235241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49" name="Shape 60"/>
          <p:cNvCxnSpPr/>
          <p:nvPr/>
        </p:nvCxnSpPr>
        <p:spPr bwMode="auto">
          <a:xfrm rot="16200000" flipH="1">
            <a:off x="1854799" y="2319029"/>
            <a:ext cx="9833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32208" y="1600200"/>
            <a:ext cx="2204337" cy="646331"/>
          </a:xfrm>
          <a:prstGeom prst="rect">
            <a:avLst/>
          </a:prstGeom>
          <a:solidFill>
            <a:srgbClr val="F6D2D2"/>
          </a:solidFill>
        </p:spPr>
        <p:txBody>
          <a:bodyPr wrap="none" rtlCol="0">
            <a:spAutoFit/>
          </a:bodyPr>
          <a:lstStyle/>
          <a:p>
            <a:r>
              <a:rPr lang="sk-SK" sz="1800" dirty="0">
                <a:latin typeface="Calibri" pitchFamily="34" charset="0"/>
              </a:rPr>
              <a:t>movq    </a:t>
            </a:r>
            <a:r>
              <a:rPr lang="sk-SK" sz="1800" dirty="0" smtClean="0">
                <a:latin typeface="Calibri" pitchFamily="34" charset="0"/>
              </a:rPr>
              <a:t>$0x0012,%rdi</a:t>
            </a:r>
          </a:p>
          <a:p>
            <a:r>
              <a:rPr lang="sk-SK" sz="1800" dirty="0">
                <a:latin typeface="Calibri" pitchFamily="34" charset="0"/>
              </a:rPr>
              <a:t>m</a:t>
            </a:r>
            <a:r>
              <a:rPr lang="sk-SK" sz="1800" dirty="0" smtClean="0">
                <a:latin typeface="Calibri" pitchFamily="34" charset="0"/>
              </a:rPr>
              <a:t>ovq (%rdi), %rax</a:t>
            </a:r>
            <a:r>
              <a:rPr lang="en-US" sz="1800" dirty="0" smtClean="0">
                <a:latin typeface="Calibri" pitchFamily="34" charset="0"/>
              </a:rPr>
              <a:t>  </a:t>
            </a:r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57200" y="5868736"/>
            <a:ext cx="8229600" cy="802105"/>
          </a:xfrm>
        </p:spPr>
        <p:txBody>
          <a:bodyPr>
            <a:normAutofit/>
          </a:bodyPr>
          <a:lstStyle/>
          <a:p>
            <a:r>
              <a:rPr lang="en-US" dirty="0" smtClean="0"/>
              <a:t>Multi-level page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196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39" grpId="0"/>
      <p:bldP spid="40" grpId="0" animBg="1"/>
      <p:bldP spid="41" grpId="0" animBg="1"/>
      <p:bldP spid="45" grpId="0"/>
      <p:bldP spid="47" grpId="0" animBg="1"/>
      <p:bldP spid="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we’ve learnt (first half)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 language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ointers, bitwise operations, explicit memory management</a:t>
            </a:r>
          </a:p>
          <a:p>
            <a:pPr lvl="1"/>
            <a:r>
              <a:rPr lang="en-US" dirty="0" smtClean="0"/>
              <a:t>Compilation, linking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Basic program execution</a:t>
            </a:r>
          </a:p>
          <a:p>
            <a:pPr lvl="1"/>
            <a:r>
              <a:rPr lang="en-US" dirty="0" smtClean="0"/>
              <a:t>Digital representation of numbers and characters</a:t>
            </a:r>
          </a:p>
          <a:p>
            <a:pPr lvl="1"/>
            <a:r>
              <a:rPr lang="en-US" dirty="0" smtClean="0"/>
              <a:t>CPU state vs. memory, basic x86 instructions</a:t>
            </a:r>
          </a:p>
          <a:p>
            <a:pPr lvl="1"/>
            <a:r>
              <a:rPr lang="en-US" dirty="0" smtClean="0"/>
              <a:t>Buffer overflow</a:t>
            </a:r>
          </a:p>
        </p:txBody>
      </p:sp>
    </p:spTree>
    <p:extLst>
      <p:ext uri="{BB962C8B-B14F-4D97-AF65-F5344CB8AC3E}">
        <p14:creationId xmlns:p14="http://schemas.microsoft.com/office/powerpoint/2010/main" val="227472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#3.3 Address space</a:t>
            </a:r>
            <a:endParaRPr lang="en-GB" dirty="0"/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3962400" cy="4778910"/>
          </a:xfrm>
          <a:ln/>
        </p:spPr>
        <p:txBody>
          <a:bodyPr>
            <a:normAutofit/>
          </a:bodyPr>
          <a:lstStyle/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Each running program has its own address space</a:t>
            </a:r>
            <a:endParaRPr lang="en-GB" sz="1800" dirty="0"/>
          </a:p>
          <a:p>
            <a:pPr lvl="1"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>
              <a:spcBef>
                <a:spcPts val="1125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>
              <a:solidFill>
                <a:srgbClr val="000066"/>
              </a:solidFill>
              <a:effectLst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998661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53" name="Rectangle 15"/>
          <p:cNvSpPr>
            <a:spLocks noChangeArrowheads="1"/>
          </p:cNvSpPr>
          <p:nvPr/>
        </p:nvSpPr>
        <p:spPr bwMode="auto">
          <a:xfrm>
            <a:off x="4998661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4998661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4998662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4998661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 flipV="1">
            <a:off x="6388782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98661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6388782" y="2738438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6388782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Rectangle 23"/>
          <p:cNvSpPr>
            <a:spLocks noChangeArrowheads="1"/>
          </p:cNvSpPr>
          <p:nvPr/>
        </p:nvSpPr>
        <p:spPr bwMode="auto">
          <a:xfrm>
            <a:off x="4998661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62" name="Text Box 24"/>
          <p:cNvSpPr txBox="1">
            <a:spLocks noChangeArrowheads="1"/>
          </p:cNvSpPr>
          <p:nvPr/>
        </p:nvSpPr>
        <p:spPr bwMode="auto">
          <a:xfrm>
            <a:off x="4733026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63" name="Text Box 25"/>
          <p:cNvSpPr txBox="1">
            <a:spLocks noChangeArrowheads="1"/>
          </p:cNvSpPr>
          <p:nvPr/>
        </p:nvSpPr>
        <p:spPr bwMode="auto">
          <a:xfrm>
            <a:off x="8146053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rsp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64" name="Line 26"/>
          <p:cNvSpPr>
            <a:spLocks noChangeShapeType="1"/>
          </p:cNvSpPr>
          <p:nvPr/>
        </p:nvSpPr>
        <p:spPr bwMode="auto">
          <a:xfrm flipH="1">
            <a:off x="7839666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8008032" y="990600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66" name="Line 28"/>
          <p:cNvSpPr>
            <a:spLocks noChangeShapeType="1"/>
          </p:cNvSpPr>
          <p:nvPr/>
        </p:nvSpPr>
        <p:spPr bwMode="auto">
          <a:xfrm flipV="1">
            <a:off x="7855632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3985528" y="6189452"/>
            <a:ext cx="1043672" cy="2991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  <a:endParaRPr lang="en-GB" sz="14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4998661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4998661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2" name="AutoShape 36"/>
          <p:cNvSpPr>
            <a:spLocks/>
          </p:cNvSpPr>
          <p:nvPr/>
        </p:nvSpPr>
        <p:spPr bwMode="auto">
          <a:xfrm>
            <a:off x="7836582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7988982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</p:spTree>
    <p:extLst>
      <p:ext uri="{BB962C8B-B14F-4D97-AF65-F5344CB8AC3E}">
        <p14:creationId xmlns:p14="http://schemas.microsoft.com/office/powerpoint/2010/main" val="28631852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3.4 OS and user-level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OS: a layer of software between app and h/w</a:t>
            </a:r>
          </a:p>
          <a:p>
            <a:pPr lvl="1"/>
            <a:r>
              <a:rPr lang="en-US" dirty="0" smtClean="0"/>
              <a:t>hide h/w details</a:t>
            </a:r>
          </a:p>
          <a:p>
            <a:pPr lvl="1"/>
            <a:r>
              <a:rPr lang="en-US" dirty="0" smtClean="0"/>
              <a:t>manage resource sharing among apps</a:t>
            </a:r>
          </a:p>
          <a:p>
            <a:r>
              <a:rPr lang="en-US" dirty="0" smtClean="0"/>
              <a:t>H/w primitive: privileged vs. unprivileged execution</a:t>
            </a:r>
          </a:p>
          <a:p>
            <a:pPr lvl="1"/>
            <a:r>
              <a:rPr lang="en-US" dirty="0" smtClean="0"/>
              <a:t>exception</a:t>
            </a:r>
          </a:p>
          <a:p>
            <a:pPr lvl="1"/>
            <a:r>
              <a:rPr lang="en-US" dirty="0" smtClean="0"/>
              <a:t>traps</a:t>
            </a:r>
          </a:p>
          <a:p>
            <a:pPr lvl="1"/>
            <a:r>
              <a:rPr lang="en-US" dirty="0" smtClean="0"/>
              <a:t>interrupt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163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#3.4. invoking kernel functions: </a:t>
            </a:r>
            <a:r>
              <a:rPr lang="en-US" dirty="0" err="1" smtClean="0"/>
              <a:t>syscalls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h/w instruction, </a:t>
            </a:r>
            <a:r>
              <a:rPr lang="en-US" dirty="0" err="1" smtClean="0"/>
              <a:t>syscall</a:t>
            </a:r>
            <a:endParaRPr lang="en-US" dirty="0" smtClean="0"/>
          </a:p>
          <a:p>
            <a:pPr lvl="1"/>
            <a:r>
              <a:rPr lang="en-US" dirty="0" smtClean="0"/>
              <a:t>open, close, read, write</a:t>
            </a:r>
          </a:p>
          <a:p>
            <a:pPr lvl="1"/>
            <a:r>
              <a:rPr lang="en-US" dirty="0" err="1" smtClean="0"/>
              <a:t>futex</a:t>
            </a:r>
            <a:r>
              <a:rPr lang="en-US" dirty="0" smtClean="0"/>
              <a:t>, fork, clone</a:t>
            </a:r>
          </a:p>
          <a:p>
            <a:pPr lvl="1"/>
            <a:r>
              <a:rPr lang="en-US" dirty="0" smtClean="0"/>
              <a:t>man 2 fork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5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#3.5 OS abstraction: Multi-processing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8629"/>
            <a:ext cx="8229600" cy="2878221"/>
          </a:xfrm>
        </p:spPr>
        <p:txBody>
          <a:bodyPr/>
          <a:lstStyle/>
          <a:p>
            <a:r>
              <a:rPr lang="en-US" dirty="0" smtClean="0"/>
              <a:t>Process: an instance of a running program</a:t>
            </a:r>
          </a:p>
          <a:p>
            <a:r>
              <a:rPr lang="en-US" dirty="0" smtClean="0"/>
              <a:t>Managed by OS, each process has</a:t>
            </a:r>
          </a:p>
          <a:p>
            <a:pPr lvl="1"/>
            <a:r>
              <a:rPr lang="en-US" dirty="0" smtClean="0"/>
              <a:t>a virtual address space</a:t>
            </a:r>
          </a:p>
          <a:p>
            <a:pPr lvl="1"/>
            <a:r>
              <a:rPr lang="en-US" dirty="0" smtClean="0"/>
              <a:t>saved execution context</a:t>
            </a:r>
          </a:p>
          <a:p>
            <a:pPr lvl="1"/>
            <a:r>
              <a:rPr lang="en-US" dirty="0" smtClean="0"/>
              <a:t>process id, open file descriptors ...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83368" y="4451688"/>
            <a:ext cx="13369" cy="4946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443789" y="4946320"/>
            <a:ext cx="2459790" cy="1871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890210" y="5213688"/>
            <a:ext cx="13369" cy="4946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055979" y="5708320"/>
            <a:ext cx="2459790" cy="1871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534484" y="5975688"/>
            <a:ext cx="13369" cy="4946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055979" y="6577267"/>
            <a:ext cx="2459790" cy="160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8568" y="4010530"/>
            <a:ext cx="118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P1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95410" y="4010530"/>
            <a:ext cx="789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Kernel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20969" y="4061333"/>
            <a:ext cx="118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P2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97439" y="4576988"/>
            <a:ext cx="2020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h/w timer interrupt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31317" y="6245007"/>
            <a:ext cx="2020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h/w timer interrupt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213684" y="5430071"/>
            <a:ext cx="51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ret</a:t>
            </a:r>
            <a:endParaRPr lang="en-US" dirty="0"/>
          </a:p>
        </p:txBody>
      </p:sp>
      <p:sp>
        <p:nvSpPr>
          <p:cNvPr id="21" name="Rounded Rectangular Callout 20"/>
          <p:cNvSpPr/>
          <p:nvPr/>
        </p:nvSpPr>
        <p:spPr>
          <a:xfrm>
            <a:off x="-708290" y="5213689"/>
            <a:ext cx="3983315" cy="1524000"/>
          </a:xfrm>
          <a:prstGeom prst="wedgeRoundRectCallout">
            <a:avLst>
              <a:gd name="adj1" fmla="val 61537"/>
              <a:gd name="adj2" fmla="val -3747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P1’s execution state is saved</a:t>
            </a:r>
          </a:p>
          <a:p>
            <a:pPr marL="285750" indent="-285750" algn="ctr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kernel code runs, makes scheduling decision, e.g. it's P2's turn</a:t>
            </a:r>
          </a:p>
          <a:p>
            <a:pPr marL="285750" indent="-285750" algn="ctr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load P2’s execution state to h/w</a:t>
            </a:r>
          </a:p>
        </p:txBody>
      </p:sp>
    </p:spTree>
    <p:extLst>
      <p:ext uri="{BB962C8B-B14F-4D97-AF65-F5344CB8AC3E}">
        <p14:creationId xmlns:p14="http://schemas.microsoft.com/office/powerpoint/2010/main" val="1222296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3.6. fork and exec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1334" y="1535557"/>
            <a:ext cx="5536245" cy="369331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void</a:t>
            </a:r>
          </a:p>
          <a:p>
            <a:r>
              <a:rPr lang="en-US" dirty="0" smtClean="0">
                <a:latin typeface="Courier"/>
                <a:cs typeface="Courier"/>
              </a:rPr>
              <a:t>main()</a:t>
            </a:r>
          </a:p>
          <a:p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("hello\n");</a:t>
            </a:r>
          </a:p>
          <a:p>
            <a:r>
              <a:rPr lang="en-US" dirty="0" smtClean="0">
                <a:latin typeface="Courier"/>
                <a:cs typeface="Courier"/>
              </a:rPr>
              <a:t>    if (fork() == 0) {</a:t>
            </a:r>
          </a:p>
          <a:p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("big\n");</a:t>
            </a:r>
          </a:p>
          <a:p>
            <a:r>
              <a:rPr lang="en-US" dirty="0" smtClean="0">
                <a:latin typeface="Courier"/>
                <a:cs typeface="Courier"/>
              </a:rPr>
              <a:t>      if (fork() == 0) {</a:t>
            </a:r>
          </a:p>
          <a:p>
            <a:r>
              <a:rPr lang="en-US" dirty="0" smtClean="0">
                <a:latin typeface="Courier"/>
                <a:cs typeface="Courier"/>
              </a:rPr>
              <a:t>        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("world\n");</a:t>
            </a:r>
          </a:p>
          <a:p>
            <a:r>
              <a:rPr lang="en-US" dirty="0" smtClean="0">
                <a:latin typeface="Courier"/>
                <a:cs typeface="Courier"/>
              </a:rPr>
              <a:t>         }</a:t>
            </a:r>
          </a:p>
          <a:p>
            <a:r>
              <a:rPr lang="en-US" dirty="0" smtClean="0">
                <a:latin typeface="Courier"/>
                <a:cs typeface="Courier"/>
              </a:rPr>
              <a:t>      }</a:t>
            </a:r>
          </a:p>
          <a:p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("Bye\n");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5748421"/>
            <a:ext cx="8229600" cy="77536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are potential and infeasible </a:t>
            </a:r>
            <a:r>
              <a:rPr lang="en-US" dirty="0" err="1" smtClean="0"/>
              <a:t>interleavings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560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4.1. Dynamic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implement </a:t>
            </a:r>
            <a:r>
              <a:rPr lang="en-US" dirty="0" err="1" smtClean="0"/>
              <a:t>malloc</a:t>
            </a:r>
            <a:r>
              <a:rPr lang="en-US" dirty="0" smtClean="0"/>
              <a:t>/free?</a:t>
            </a:r>
          </a:p>
          <a:p>
            <a:r>
              <a:rPr lang="en-US" dirty="0" smtClean="0"/>
              <a:t>Goal: high throughput and high utilization</a:t>
            </a:r>
          </a:p>
          <a:p>
            <a:r>
              <a:rPr lang="en-US" dirty="0" smtClean="0"/>
              <a:t>Design questions:</a:t>
            </a:r>
          </a:p>
          <a:p>
            <a:pPr lvl="1"/>
            <a:r>
              <a:rPr lang="en-US" dirty="0" smtClean="0"/>
              <a:t>how to keep track of free blocks</a:t>
            </a:r>
          </a:p>
          <a:p>
            <a:pPr lvl="1"/>
            <a:r>
              <a:rPr lang="en-US" dirty="0" smtClean="0"/>
              <a:t>which free blocks to allocate? </a:t>
            </a:r>
          </a:p>
          <a:p>
            <a:pPr lvl="1"/>
            <a:r>
              <a:rPr lang="en-US" dirty="0" smtClean="0"/>
              <a:t>free is only given a pointer, how to know its block size?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498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4.2. Dynamic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implicit list</a:t>
            </a:r>
          </a:p>
          <a:p>
            <a:pPr lvl="1"/>
            <a:r>
              <a:rPr lang="en-US" dirty="0" smtClean="0"/>
              <a:t>one (implicit) list containing all free and non-free blocks </a:t>
            </a:r>
          </a:p>
          <a:p>
            <a:r>
              <a:rPr lang="en-US" dirty="0" smtClean="0"/>
              <a:t>explicit free list</a:t>
            </a:r>
          </a:p>
          <a:p>
            <a:pPr lvl="1"/>
            <a:r>
              <a:rPr lang="en-US" dirty="0" smtClean="0"/>
              <a:t>one explicit linked list containing all free blocks</a:t>
            </a:r>
          </a:p>
          <a:p>
            <a:r>
              <a:rPr lang="en-US" dirty="0" smtClean="0"/>
              <a:t>segregated free list</a:t>
            </a:r>
          </a:p>
          <a:p>
            <a:pPr lvl="1"/>
            <a:r>
              <a:rPr lang="en-US" dirty="0" smtClean="0"/>
              <a:t>multiple explicitly linked lists for free blocks,</a:t>
            </a:r>
          </a:p>
          <a:p>
            <a:pPr lvl="1"/>
            <a:r>
              <a:rPr lang="en-US" dirty="0" smtClean="0"/>
              <a:t>each links corresponds to a different size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22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5.1 Concurrent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26379" cy="4525963"/>
          </a:xfrm>
        </p:spPr>
        <p:txBody>
          <a:bodyPr/>
          <a:lstStyle/>
          <a:p>
            <a:r>
              <a:rPr lang="en-US" dirty="0" smtClean="0"/>
              <a:t>A single process can have multiple threads</a:t>
            </a:r>
          </a:p>
          <a:p>
            <a:pPr lvl="1"/>
            <a:r>
              <a:rPr lang="en-US" dirty="0" smtClean="0"/>
              <a:t>each thread has its own control flow &amp; stack</a:t>
            </a:r>
          </a:p>
          <a:p>
            <a:pPr lvl="1"/>
            <a:r>
              <a:rPr lang="en-US" dirty="0" smtClean="0"/>
              <a:t>all threads share the same address space</a:t>
            </a:r>
          </a:p>
          <a:p>
            <a:r>
              <a:rPr lang="en-US" dirty="0" smtClean="0"/>
              <a:t>Multi-threaded programs need synchronization</a:t>
            </a:r>
          </a:p>
          <a:p>
            <a:r>
              <a:rPr lang="en-US" dirty="0" smtClean="0"/>
              <a:t>Synchronization problems:</a:t>
            </a:r>
          </a:p>
          <a:p>
            <a:pPr lvl="1"/>
            <a:r>
              <a:rPr lang="en-US" dirty="0" smtClean="0"/>
              <a:t>races</a:t>
            </a:r>
          </a:p>
          <a:p>
            <a:pPr lvl="1"/>
            <a:r>
              <a:rPr lang="en-US" dirty="0" smtClean="0"/>
              <a:t>deadlock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846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5.2 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modifying shared counters</a:t>
            </a:r>
          </a:p>
          <a:p>
            <a:pPr lvl="1"/>
            <a:r>
              <a:rPr lang="en-US" dirty="0" smtClean="0"/>
              <a:t>modifying shared linked list, hash table etc.</a:t>
            </a:r>
          </a:p>
          <a:p>
            <a:r>
              <a:rPr lang="en-US" dirty="0" smtClean="0"/>
              <a:t>Caused by arbitrary interleaving of execution among different </a:t>
            </a:r>
            <a:r>
              <a:rPr lang="en-US" dirty="0" smtClean="0"/>
              <a:t>threads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1943" y="4719486"/>
            <a:ext cx="2613608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read x (from memory) into %</a:t>
            </a:r>
            <a:r>
              <a:rPr lang="en-US" dirty="0" err="1" smtClean="0">
                <a:latin typeface="Courier"/>
                <a:cs typeface="Courier"/>
              </a:rPr>
              <a:t>eax</a:t>
            </a:r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24344" y="5270474"/>
            <a:ext cx="2662456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read x into %</a:t>
            </a:r>
            <a:r>
              <a:rPr lang="en-US" dirty="0" err="1" smtClean="0">
                <a:latin typeface="Courier"/>
                <a:cs typeface="Courier"/>
              </a:rPr>
              <a:t>eax</a:t>
            </a:r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3471" y="4376891"/>
            <a:ext cx="1555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Thread-</a:t>
            </a:r>
            <a:r>
              <a:rPr lang="en-US" dirty="0" smtClean="0"/>
              <a:t>1 (x++)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24344" y="4344625"/>
            <a:ext cx="1555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Thread-</a:t>
            </a:r>
            <a:r>
              <a:rPr lang="en-US" dirty="0" smtClean="0"/>
              <a:t>2 (x++)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3472" y="5442827"/>
            <a:ext cx="261208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add $1, %</a:t>
            </a:r>
            <a:r>
              <a:rPr lang="en-US" dirty="0" err="1" smtClean="0">
                <a:latin typeface="Courier"/>
                <a:cs typeface="Courier"/>
              </a:rPr>
              <a:t>eax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4720" y="5677183"/>
            <a:ext cx="261208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add $1, %</a:t>
            </a:r>
            <a:r>
              <a:rPr lang="en-US" dirty="0" err="1" smtClean="0">
                <a:latin typeface="Courier"/>
                <a:cs typeface="Courier"/>
              </a:rPr>
              <a:t>eax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3472" y="6169651"/>
            <a:ext cx="401662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write %</a:t>
            </a:r>
            <a:r>
              <a:rPr lang="en-US" dirty="0" err="1" smtClean="0">
                <a:latin typeface="Courier"/>
                <a:cs typeface="Courier"/>
              </a:rPr>
              <a:t>eax</a:t>
            </a:r>
            <a:r>
              <a:rPr lang="en-US" dirty="0" smtClean="0">
                <a:latin typeface="Courier"/>
                <a:cs typeface="Courier"/>
              </a:rPr>
              <a:t> to x (in memory)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4720" y="6469694"/>
            <a:ext cx="261208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write %</a:t>
            </a:r>
            <a:r>
              <a:rPr lang="en-US" dirty="0" err="1" smtClean="0">
                <a:latin typeface="Courier"/>
                <a:cs typeface="Courier"/>
              </a:rPr>
              <a:t>eax</a:t>
            </a:r>
            <a:r>
              <a:rPr lang="en-US" dirty="0" smtClean="0">
                <a:latin typeface="Courier"/>
                <a:cs typeface="Courier"/>
              </a:rPr>
              <a:t> to x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03484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5.3 Races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2447" y="4392772"/>
            <a:ext cx="1948584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L1</a:t>
            </a:r>
          </a:p>
          <a:p>
            <a:r>
              <a:rPr lang="en-US" dirty="0" smtClean="0">
                <a:latin typeface="Courier"/>
                <a:cs typeface="Courier"/>
              </a:rPr>
              <a:t>L2</a:t>
            </a:r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3471" y="4011255"/>
            <a:ext cx="2881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Thread-</a:t>
            </a:r>
            <a:r>
              <a:rPr lang="en-US" dirty="0" smtClean="0"/>
              <a:t>1: </a:t>
            </a:r>
            <a:r>
              <a:rPr lang="en-US" dirty="0" err="1" smtClean="0"/>
              <a:t>list_insert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24344" y="3978989"/>
            <a:ext cx="2215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Thread-</a:t>
            </a:r>
            <a:r>
              <a:rPr lang="en-US" dirty="0" smtClean="0"/>
              <a:t>2list_insert(2)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35793" y="1600200"/>
            <a:ext cx="6323262" cy="230832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node *head;</a:t>
            </a:r>
          </a:p>
          <a:p>
            <a:r>
              <a:rPr lang="en-US" dirty="0" err="1" smtClean="0">
                <a:latin typeface="Courier"/>
                <a:cs typeface="Courier"/>
              </a:rPr>
              <a:t>list_insert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x) </a:t>
            </a: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L1: </a:t>
            </a:r>
            <a:r>
              <a:rPr lang="en-US" dirty="0" smtClean="0">
                <a:latin typeface="Courier"/>
                <a:cs typeface="Courier"/>
              </a:rPr>
              <a:t>node </a:t>
            </a:r>
            <a:r>
              <a:rPr lang="en-US" dirty="0" smtClean="0">
                <a:latin typeface="Courier"/>
                <a:cs typeface="Courier"/>
              </a:rPr>
              <a:t>*n = </a:t>
            </a:r>
            <a:r>
              <a:rPr lang="en-US" dirty="0" err="1" smtClean="0">
                <a:latin typeface="Courier"/>
                <a:cs typeface="Courier"/>
              </a:rPr>
              <a:t>malloc</a:t>
            </a:r>
            <a:r>
              <a:rPr lang="en-US" dirty="0" smtClean="0">
                <a:latin typeface="Courier"/>
                <a:cs typeface="Courier"/>
              </a:rPr>
              <a:t> ..</a:t>
            </a:r>
            <a:r>
              <a:rPr lang="en-US" dirty="0" smtClean="0">
                <a:latin typeface="Courier"/>
                <a:cs typeface="Courier"/>
              </a:rPr>
              <a:t>.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L2: n-&gt;</a:t>
            </a:r>
            <a:r>
              <a:rPr lang="en-US" dirty="0" err="1" smtClean="0">
                <a:latin typeface="Courier"/>
                <a:cs typeface="Courier"/>
              </a:rPr>
              <a:t>val</a:t>
            </a:r>
            <a:r>
              <a:rPr lang="en-US" dirty="0" smtClean="0">
                <a:latin typeface="Courier"/>
                <a:cs typeface="Courier"/>
              </a:rPr>
              <a:t> = x;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smtClean="0">
                <a:latin typeface="Courier"/>
                <a:cs typeface="Courier"/>
              </a:rPr>
              <a:t>L3: n</a:t>
            </a:r>
            <a:r>
              <a:rPr lang="en-US" dirty="0" smtClean="0">
                <a:latin typeface="Courier"/>
                <a:cs typeface="Courier"/>
              </a:rPr>
              <a:t>-&gt;next = head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latin typeface="Courier"/>
                <a:cs typeface="Courier"/>
              </a:rPr>
              <a:t>   L4: head </a:t>
            </a:r>
            <a:r>
              <a:rPr lang="en-US" dirty="0" smtClean="0">
                <a:latin typeface="Courier"/>
                <a:cs typeface="Courier"/>
              </a:rPr>
              <a:t>=n;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24344" y="4386809"/>
            <a:ext cx="1948584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L1</a:t>
            </a:r>
          </a:p>
          <a:p>
            <a:r>
              <a:rPr lang="en-US" dirty="0" smtClean="0">
                <a:latin typeface="Courier"/>
                <a:cs typeface="Courier"/>
              </a:rPr>
              <a:t>L2</a:t>
            </a:r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2447" y="5167947"/>
            <a:ext cx="194858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L3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24344" y="5528569"/>
            <a:ext cx="194858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L3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2447" y="6453693"/>
            <a:ext cx="194858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L4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24344" y="5941497"/>
            <a:ext cx="194858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L4</a:t>
            </a:r>
          </a:p>
        </p:txBody>
      </p:sp>
    </p:spTree>
    <p:extLst>
      <p:ext uri="{BB962C8B-B14F-4D97-AF65-F5344CB8AC3E}">
        <p14:creationId xmlns:p14="http://schemas.microsoft.com/office/powerpoint/2010/main" val="377303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we’ve learnt (second half)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  Advanced program execution</a:t>
            </a:r>
          </a:p>
          <a:p>
            <a:pPr lvl="1"/>
            <a:r>
              <a:rPr lang="en-US" dirty="0" smtClean="0"/>
              <a:t>virtual memory</a:t>
            </a:r>
          </a:p>
          <a:p>
            <a:pPr lvl="1"/>
            <a:r>
              <a:rPr lang="en-US" dirty="0" smtClean="0"/>
              <a:t>OS and processes</a:t>
            </a:r>
          </a:p>
          <a:p>
            <a:pPr marL="0" indent="0">
              <a:buNone/>
            </a:pPr>
            <a:r>
              <a:rPr lang="en-US" dirty="0" smtClean="0"/>
              <a:t>4.  Dynamic Memory  </a:t>
            </a:r>
            <a:r>
              <a:rPr lang="en-US" dirty="0" smtClean="0"/>
              <a:t>Allocator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 </a:t>
            </a:r>
            <a:r>
              <a:rPr lang="en-US" dirty="0" smtClean="0"/>
              <a:t>Concurrency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3976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#5.4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 “critical section”</a:t>
            </a:r>
          </a:p>
          <a:p>
            <a:r>
              <a:rPr lang="en-US" dirty="0" smtClean="0"/>
              <a:t>Big lock vs. fine-grained locks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1942" y="3625205"/>
            <a:ext cx="3285425" cy="14773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void</a:t>
            </a:r>
          </a:p>
          <a:p>
            <a:r>
              <a:rPr lang="en-US" dirty="0" smtClean="0">
                <a:latin typeface="Courier"/>
                <a:cs typeface="Courier"/>
              </a:rPr>
              <a:t>transfer()</a:t>
            </a: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latin typeface="Courier"/>
                <a:cs typeface="Courier"/>
              </a:rPr>
              <a:t>  x </a:t>
            </a:r>
            <a:r>
              <a:rPr lang="en-US" dirty="0" smtClean="0">
                <a:latin typeface="Courier"/>
                <a:cs typeface="Courier"/>
              </a:rPr>
              <a:t>-=10;</a:t>
            </a:r>
          </a:p>
          <a:p>
            <a:r>
              <a:rPr lang="en-US" dirty="0" smtClean="0">
                <a:latin typeface="Courier"/>
                <a:cs typeface="Courier"/>
              </a:rPr>
              <a:t>  y += 10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38843" y="3605961"/>
            <a:ext cx="3890210" cy="14773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int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sum(){</a:t>
            </a:r>
          </a:p>
          <a:p>
            <a:r>
              <a:rPr lang="en-US" dirty="0" smtClean="0">
                <a:latin typeface="Courier"/>
                <a:cs typeface="Courier"/>
              </a:rPr>
              <a:t>  return </a:t>
            </a:r>
            <a:r>
              <a:rPr lang="en-US" dirty="0" err="1" smtClean="0">
                <a:latin typeface="Courier"/>
                <a:cs typeface="Courier"/>
              </a:rPr>
              <a:t>x+y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3471" y="3263366"/>
            <a:ext cx="1033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Thread-1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24344" y="3231100"/>
            <a:ext cx="1033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27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#5.5 Conditional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9047557" cy="166316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lets a </a:t>
            </a:r>
            <a:r>
              <a:rPr lang="en-US" dirty="0" smtClean="0"/>
              <a:t>thread </a:t>
            </a:r>
            <a:r>
              <a:rPr lang="en-US" dirty="0" smtClean="0"/>
              <a:t>wait for some </a:t>
            </a:r>
            <a:r>
              <a:rPr lang="en-US" dirty="0" smtClean="0"/>
              <a:t>condition to become </a:t>
            </a:r>
            <a:r>
              <a:rPr lang="en-US" dirty="0" smtClean="0"/>
              <a:t>true</a:t>
            </a:r>
          </a:p>
          <a:p>
            <a:r>
              <a:rPr lang="en-US" dirty="0" smtClean="0"/>
              <a:t>Remember the pattern for using conditional variables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4998" y="3605961"/>
            <a:ext cx="3739953" cy="258532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mutex_lock</a:t>
            </a:r>
            <a:r>
              <a:rPr lang="en-US" dirty="0" smtClean="0">
                <a:latin typeface="Courier"/>
                <a:cs typeface="Courier"/>
              </a:rPr>
              <a:t>(&amp;m)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while (condition != true)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cond_wait</a:t>
            </a:r>
            <a:r>
              <a:rPr lang="en-US" dirty="0" smtClean="0">
                <a:latin typeface="Courier"/>
                <a:cs typeface="Courier"/>
              </a:rPr>
              <a:t>(&amp;c, &amp;m);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//condition is true</a:t>
            </a:r>
          </a:p>
          <a:p>
            <a:r>
              <a:rPr lang="en-US" dirty="0" smtClean="0">
                <a:latin typeface="Courier"/>
                <a:cs typeface="Courier"/>
              </a:rPr>
              <a:t>modify shared state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mutex_unlock</a:t>
            </a:r>
            <a:r>
              <a:rPr lang="en-US" dirty="0" smtClean="0">
                <a:latin typeface="Courier"/>
                <a:cs typeface="Courier"/>
              </a:rPr>
              <a:t>(&amp;m)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38842" y="3605961"/>
            <a:ext cx="4371473" cy="203132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mutex_lock</a:t>
            </a:r>
            <a:r>
              <a:rPr lang="en-US" dirty="0" smtClean="0">
                <a:latin typeface="Courier"/>
                <a:cs typeface="Courier"/>
              </a:rPr>
              <a:t>(&amp;m);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condition = true;</a:t>
            </a:r>
          </a:p>
          <a:p>
            <a:r>
              <a:rPr lang="en-US" dirty="0" err="1" smtClean="0">
                <a:latin typeface="Courier"/>
                <a:cs typeface="Courier"/>
              </a:rPr>
              <a:t>cond_signal</a:t>
            </a:r>
            <a:r>
              <a:rPr lang="en-US" dirty="0" smtClean="0">
                <a:latin typeface="Courier"/>
                <a:cs typeface="Courier"/>
              </a:rPr>
              <a:t>(&amp;c); </a:t>
            </a:r>
          </a:p>
          <a:p>
            <a:r>
              <a:rPr lang="en-US" dirty="0" smtClean="0">
                <a:latin typeface="Courier"/>
                <a:cs typeface="Courier"/>
              </a:rPr>
              <a:t>//or </a:t>
            </a:r>
            <a:r>
              <a:rPr lang="en-US" dirty="0" err="1" smtClean="0">
                <a:latin typeface="Courier"/>
                <a:cs typeface="Courier"/>
              </a:rPr>
              <a:t>cond_broadcast</a:t>
            </a:r>
            <a:r>
              <a:rPr lang="en-US" dirty="0" smtClean="0">
                <a:latin typeface="Courier"/>
                <a:cs typeface="Courier"/>
              </a:rPr>
              <a:t>(&amp;c)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mutex_unlock</a:t>
            </a:r>
            <a:r>
              <a:rPr lang="en-US" dirty="0" smtClean="0">
                <a:latin typeface="Courier"/>
                <a:cs typeface="Courier"/>
              </a:rPr>
              <a:t>(&amp;m);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6527" y="3263366"/>
            <a:ext cx="1033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Thread-1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24344" y="3231100"/>
            <a:ext cx="1033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00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5.6. H/W Atomic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87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 spinlock implementation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1946" y="2313299"/>
            <a:ext cx="5344159" cy="258532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spin_lock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*m)</a:t>
            </a:r>
          </a:p>
          <a:p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while (</a:t>
            </a:r>
            <a:r>
              <a:rPr lang="en-US" dirty="0" err="1" smtClean="0">
                <a:latin typeface="Courier"/>
                <a:cs typeface="Courier"/>
              </a:rPr>
              <a:t>xchg</a:t>
            </a:r>
            <a:r>
              <a:rPr lang="en-US" dirty="0" smtClean="0">
                <a:latin typeface="Courier"/>
                <a:cs typeface="Courier"/>
              </a:rPr>
              <a:t>(m, 1)!= 0);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spin_unlock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*m)</a:t>
            </a:r>
          </a:p>
          <a:p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xchg</a:t>
            </a:r>
            <a:r>
              <a:rPr lang="en-US" dirty="0" smtClean="0">
                <a:latin typeface="Courier"/>
                <a:cs typeface="Courier"/>
              </a:rPr>
              <a:t>(m, 0);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61288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#1.1   C Programming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we learning C?</a:t>
            </a:r>
          </a:p>
          <a:p>
            <a:pPr lvl="1"/>
            <a:r>
              <a:rPr lang="en-US" dirty="0" smtClean="0"/>
              <a:t>Simple language</a:t>
            </a:r>
          </a:p>
          <a:p>
            <a:pPr lvl="1"/>
            <a:r>
              <a:rPr lang="en-US" dirty="0" smtClean="0"/>
              <a:t>Exposes enough low level details for us to understand how a program executes</a:t>
            </a:r>
          </a:p>
          <a:p>
            <a:r>
              <a:rPr lang="en-US" dirty="0" smtClean="0"/>
              <a:t>A key difference for programmers:</a:t>
            </a:r>
          </a:p>
          <a:p>
            <a:pPr lvl="1"/>
            <a:r>
              <a:rPr lang="en-US" dirty="0" smtClean="0"/>
              <a:t>Think about memory allocation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768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#1.2  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71068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Types of different variables</a:t>
            </a:r>
          </a:p>
          <a:p>
            <a:pPr lvl="1"/>
            <a:r>
              <a:rPr lang="en-US" dirty="0" smtClean="0"/>
              <a:t>Global vs. local vs. heap</a:t>
            </a:r>
          </a:p>
          <a:p>
            <a:r>
              <a:rPr lang="en-US" dirty="0" smtClean="0"/>
              <a:t>Where variables are, </a:t>
            </a:r>
            <a:r>
              <a:rPr lang="en-US" dirty="0" smtClean="0"/>
              <a:t>when/how </a:t>
            </a:r>
            <a:r>
              <a:rPr lang="en-US" dirty="0" smtClean="0"/>
              <a:t>they are </a:t>
            </a:r>
            <a:r>
              <a:rPr lang="en-US" dirty="0" smtClean="0"/>
              <a:t>allocated/</a:t>
            </a:r>
            <a:r>
              <a:rPr lang="en-US" dirty="0" err="1" smtClean="0"/>
              <a:t>deallocated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41099" y="3326007"/>
            <a:ext cx="3913891" cy="286232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 err="1" smtClean="0">
                <a:latin typeface="Courier"/>
                <a:cs typeface="Courier"/>
              </a:rPr>
              <a:t>nt</a:t>
            </a:r>
            <a:r>
              <a:rPr lang="en-US" dirty="0" smtClean="0">
                <a:latin typeface="Courier"/>
                <a:cs typeface="Courier"/>
              </a:rPr>
              <a:t> x=0;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v</a:t>
            </a:r>
            <a:r>
              <a:rPr lang="en-US" dirty="0" smtClean="0">
                <a:latin typeface="Courier"/>
                <a:cs typeface="Courier"/>
              </a:rPr>
              <a:t>oid add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x) </a:t>
            </a: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latin typeface="Courier"/>
                <a:cs typeface="Courier"/>
              </a:rPr>
              <a:t>  x++;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v</a:t>
            </a:r>
            <a:r>
              <a:rPr lang="en-US" dirty="0" smtClean="0">
                <a:latin typeface="Courier"/>
                <a:cs typeface="Courier"/>
              </a:rPr>
              <a:t>oid main() {</a:t>
            </a:r>
          </a:p>
          <a:p>
            <a:r>
              <a:rPr lang="en-US" dirty="0" smtClean="0">
                <a:latin typeface="Courier"/>
                <a:cs typeface="Courier"/>
              </a:rPr>
              <a:t>  add(x);</a:t>
            </a:r>
          </a:p>
          <a:p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(“x is %d\n”, x);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41220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#1.3  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113421"/>
          </a:xfrm>
        </p:spPr>
        <p:txBody>
          <a:bodyPr/>
          <a:lstStyle/>
          <a:p>
            <a:r>
              <a:rPr lang="en-US" dirty="0" smtClean="0"/>
              <a:t>Pointers</a:t>
            </a:r>
          </a:p>
          <a:p>
            <a:pPr lvl="1"/>
            <a:r>
              <a:rPr lang="en-US" dirty="0" smtClean="0"/>
              <a:t>Addresses to variables</a:t>
            </a:r>
          </a:p>
          <a:p>
            <a:pPr lvl="1"/>
            <a:r>
              <a:rPr lang="en-US" dirty="0" smtClean="0"/>
              <a:t>Must consciously think about whether the variable pointed to is allocated or not, and where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8224" y="3551694"/>
            <a:ext cx="3913891" cy="286232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void add(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*x) {</a:t>
            </a:r>
          </a:p>
          <a:p>
            <a:r>
              <a:rPr lang="en-US" dirty="0" smtClean="0">
                <a:latin typeface="Courier"/>
                <a:cs typeface="Courier"/>
              </a:rPr>
              <a:t>  (*x) = (*x) + 1;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v</a:t>
            </a:r>
            <a:r>
              <a:rPr lang="en-US" dirty="0" smtClean="0">
                <a:latin typeface="Courier"/>
                <a:cs typeface="Courier"/>
              </a:rPr>
              <a:t>oid main()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y = 0;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*x = </a:t>
            </a:r>
            <a:r>
              <a:rPr lang="en-US" dirty="0" smtClean="0">
                <a:latin typeface="Courier"/>
                <a:cs typeface="Courier"/>
              </a:rPr>
              <a:t>&amp;y;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add(x);</a:t>
            </a:r>
          </a:p>
          <a:p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(“x is %d\n”, </a:t>
            </a:r>
            <a:r>
              <a:rPr lang="en-US" dirty="0" smtClean="0">
                <a:latin typeface="Courier"/>
                <a:cs typeface="Courier"/>
              </a:rPr>
              <a:t>*x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72909" y="2391664"/>
            <a:ext cx="3913891" cy="286232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</a:t>
            </a:r>
          </a:p>
          <a:p>
            <a:r>
              <a:rPr lang="en-US" dirty="0" smtClean="0">
                <a:latin typeface="Courier"/>
                <a:cs typeface="Courier"/>
              </a:rPr>
              <a:t>sum(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x,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y)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z = x + y;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return &amp;z;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void main()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*r1 = sum(1,1);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*r2 = sum(*r1, 1);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8601" y="5107101"/>
            <a:ext cx="675807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11001" y="5418271"/>
            <a:ext cx="675807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8779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#1.4  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4501"/>
            <a:ext cx="8229600" cy="622178"/>
          </a:xfrm>
        </p:spPr>
        <p:txBody>
          <a:bodyPr/>
          <a:lstStyle/>
          <a:p>
            <a:r>
              <a:rPr lang="en-US" dirty="0" smtClean="0"/>
              <a:t>Pointers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en-US" dirty="0" smtClean="0"/>
              <a:t> Arrays.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83577" y="1786679"/>
            <a:ext cx="6650056" cy="480131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void </a:t>
            </a:r>
            <a:r>
              <a:rPr lang="en-US" dirty="0" err="1" smtClean="0">
                <a:latin typeface="Courier"/>
                <a:cs typeface="Courier"/>
              </a:rPr>
              <a:t>incr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*n)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(*n)++;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void </a:t>
            </a:r>
            <a:r>
              <a:rPr lang="en-US" dirty="0" err="1" smtClean="0">
                <a:latin typeface="Courier"/>
                <a:cs typeface="Courier"/>
              </a:rPr>
              <a:t>lincr</a:t>
            </a:r>
            <a:r>
              <a:rPr lang="en-US" dirty="0" smtClean="0">
                <a:latin typeface="Courier"/>
                <a:cs typeface="Courier"/>
              </a:rPr>
              <a:t>(long *n)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(*n)++;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r>
              <a:rPr lang="en-US" dirty="0" smtClean="0">
                <a:latin typeface="Courier"/>
                <a:cs typeface="Courier"/>
              </a:rPr>
              <a:t>void </a:t>
            </a:r>
            <a:r>
              <a:rPr lang="en-US" dirty="0" smtClean="0">
                <a:latin typeface="Courier"/>
                <a:cs typeface="Courier"/>
              </a:rPr>
              <a:t>main() </a:t>
            </a: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nums</a:t>
            </a:r>
            <a:r>
              <a:rPr lang="en-US" dirty="0" smtClean="0">
                <a:latin typeface="Courier"/>
                <a:cs typeface="Courier"/>
              </a:rPr>
              <a:t>[4] = {1, 2, 3, 4}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incr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nums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// values in </a:t>
            </a:r>
            <a:r>
              <a:rPr lang="en-US" dirty="0" err="1" smtClean="0">
                <a:latin typeface="Courier"/>
                <a:cs typeface="Courier"/>
              </a:rPr>
              <a:t>nums</a:t>
            </a:r>
            <a:r>
              <a:rPr lang="en-US" dirty="0" smtClean="0">
                <a:latin typeface="Courier"/>
                <a:cs typeface="Courier"/>
              </a:rPr>
              <a:t>?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incr</a:t>
            </a:r>
            <a:r>
              <a:rPr lang="en-US" dirty="0" smtClean="0">
                <a:latin typeface="Courier"/>
                <a:cs typeface="Courier"/>
              </a:rPr>
              <a:t>(nums+2);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// values in </a:t>
            </a:r>
            <a:r>
              <a:rPr lang="en-US" dirty="0" err="1" smtClean="0">
                <a:latin typeface="Courier"/>
                <a:cs typeface="Courier"/>
              </a:rPr>
              <a:t>nums</a:t>
            </a:r>
            <a:r>
              <a:rPr lang="en-US" dirty="0" smtClean="0">
                <a:latin typeface="Courier"/>
                <a:cs typeface="Courier"/>
              </a:rPr>
              <a:t>?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long *</a:t>
            </a:r>
            <a:r>
              <a:rPr lang="en-US" dirty="0" err="1" smtClean="0">
                <a:latin typeface="Courier"/>
                <a:cs typeface="Courier"/>
              </a:rPr>
              <a:t>lnums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lnums</a:t>
            </a:r>
            <a:r>
              <a:rPr lang="en-US" dirty="0" smtClean="0">
                <a:latin typeface="Courier"/>
                <a:cs typeface="Courier"/>
              </a:rPr>
              <a:t> = (long *)</a:t>
            </a:r>
            <a:r>
              <a:rPr lang="en-US" dirty="0" err="1" smtClean="0">
                <a:latin typeface="Courier"/>
                <a:cs typeface="Courier"/>
              </a:rPr>
              <a:t>nums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lincr</a:t>
            </a:r>
            <a:r>
              <a:rPr lang="en-US" dirty="0" smtClean="0">
                <a:latin typeface="Courier"/>
                <a:cs typeface="Courier"/>
              </a:rPr>
              <a:t>(lnums+1);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// values in </a:t>
            </a:r>
            <a:r>
              <a:rPr lang="en-US" dirty="0" err="1" smtClean="0">
                <a:latin typeface="Courier"/>
                <a:cs typeface="Courier"/>
              </a:rPr>
              <a:t>nums</a:t>
            </a:r>
            <a:r>
              <a:rPr lang="en-US" dirty="0" smtClean="0">
                <a:latin typeface="Courier"/>
                <a:cs typeface="Courier"/>
              </a:rPr>
              <a:t>?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1736" y="4303310"/>
            <a:ext cx="82586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2,2,3,4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21736" y="4825042"/>
            <a:ext cx="82586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2,2,4,4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21736" y="5705968"/>
            <a:ext cx="82586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2,2,5,4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411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#1.4  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231"/>
            <a:ext cx="8229600" cy="622178"/>
          </a:xfrm>
        </p:spPr>
        <p:txBody>
          <a:bodyPr/>
          <a:lstStyle/>
          <a:p>
            <a:r>
              <a:rPr lang="en-US" dirty="0" smtClean="0"/>
              <a:t>C string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83576" y="2115409"/>
            <a:ext cx="8060423" cy="646330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void </a:t>
            </a:r>
            <a:r>
              <a:rPr lang="en-US" dirty="0" err="1" smtClean="0">
                <a:latin typeface="Courier"/>
                <a:cs typeface="Courier"/>
              </a:rPr>
              <a:t>str_copy</a:t>
            </a:r>
            <a:r>
              <a:rPr lang="en-US" dirty="0" smtClean="0">
                <a:latin typeface="Courier"/>
                <a:cs typeface="Courier"/>
              </a:rPr>
              <a:t>(char *</a:t>
            </a:r>
            <a:r>
              <a:rPr lang="en-US" dirty="0" err="1" smtClean="0">
                <a:latin typeface="Courier"/>
                <a:cs typeface="Courier"/>
              </a:rPr>
              <a:t>dst</a:t>
            </a:r>
            <a:r>
              <a:rPr lang="en-US" dirty="0" smtClean="0">
                <a:latin typeface="Courier"/>
                <a:cs typeface="Courier"/>
              </a:rPr>
              <a:t>, char *</a:t>
            </a:r>
            <a:r>
              <a:rPr lang="en-US" dirty="0" err="1" smtClean="0">
                <a:latin typeface="Courier"/>
                <a:cs typeface="Courier"/>
              </a:rPr>
              <a:t>src</a:t>
            </a:r>
            <a:r>
              <a:rPr lang="en-US" dirty="0" smtClean="0">
                <a:latin typeface="Courier"/>
                <a:cs typeface="Courier"/>
              </a:rPr>
              <a:t>) {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latin typeface="Courier"/>
                <a:cs typeface="Courier"/>
              </a:rPr>
              <a:t>   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 0; </a:t>
            </a:r>
            <a:r>
              <a:rPr lang="en-US" dirty="0" err="1" smtClean="0">
                <a:latin typeface="Courier"/>
                <a:cs typeface="Courier"/>
              </a:rPr>
              <a:t>src</a:t>
            </a:r>
            <a:r>
              <a:rPr lang="en-US" dirty="0" smtClean="0">
                <a:latin typeface="Courier"/>
                <a:cs typeface="Courier"/>
              </a:rPr>
              <a:t>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]!=‘\0’;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   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dst</a:t>
            </a:r>
            <a:r>
              <a:rPr lang="en-US" dirty="0" smtClean="0">
                <a:latin typeface="Courier"/>
                <a:cs typeface="Courier"/>
              </a:rPr>
              <a:t>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 = </a:t>
            </a:r>
            <a:r>
              <a:rPr lang="en-US" dirty="0" err="1" smtClean="0">
                <a:latin typeface="Courier"/>
                <a:cs typeface="Courier"/>
              </a:rPr>
              <a:t>src</a:t>
            </a:r>
            <a:r>
              <a:rPr lang="en-US" dirty="0" smtClean="0">
                <a:latin typeface="Courier"/>
                <a:cs typeface="Courier"/>
              </a:rPr>
              <a:t>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}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dst</a:t>
            </a:r>
            <a:r>
              <a:rPr lang="en-US" dirty="0" smtClean="0">
                <a:latin typeface="Courier"/>
                <a:cs typeface="Courier"/>
              </a:rPr>
              <a:t>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 = ‘\0’;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char y[4];</a:t>
            </a:r>
          </a:p>
          <a:p>
            <a:r>
              <a:rPr lang="en-US" dirty="0" smtClean="0">
                <a:latin typeface="Courier"/>
                <a:cs typeface="Courier"/>
              </a:rPr>
              <a:t>void main() {</a:t>
            </a:r>
          </a:p>
          <a:p>
            <a:r>
              <a:rPr lang="en-US" dirty="0" smtClean="0">
                <a:latin typeface="Courier"/>
                <a:cs typeface="Courier"/>
              </a:rPr>
              <a:t>	char *x = “</a:t>
            </a:r>
            <a:r>
              <a:rPr lang="en-US" dirty="0" err="1" smtClean="0">
                <a:latin typeface="Courier"/>
                <a:cs typeface="Courier"/>
              </a:rPr>
              <a:t>abcde</a:t>
            </a:r>
            <a:r>
              <a:rPr lang="en-US" dirty="0" smtClean="0">
                <a:latin typeface="Courier"/>
                <a:cs typeface="Courier"/>
              </a:rPr>
              <a:t>”; 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str_copy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smtClean="0">
                <a:latin typeface="Courier"/>
                <a:cs typeface="Courier"/>
              </a:rPr>
              <a:t>y, x+2)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(“y is %s\n”, y);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6549" y="4863323"/>
            <a:ext cx="343975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char x[6] = {‘a’, ‘b’, ‘c’, ‘d’, ‘e’, ‘\0’};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466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#1.5   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93221" cy="4525963"/>
          </a:xfrm>
        </p:spPr>
        <p:txBody>
          <a:bodyPr/>
          <a:lstStyle/>
          <a:p>
            <a:r>
              <a:rPr lang="en-US" dirty="0" smtClean="0"/>
              <a:t>Compile: </a:t>
            </a:r>
          </a:p>
          <a:p>
            <a:pPr lvl="1"/>
            <a:r>
              <a:rPr lang="en-US" dirty="0" smtClean="0"/>
              <a:t>turn C statements into machine instructions</a:t>
            </a:r>
          </a:p>
          <a:p>
            <a:r>
              <a:rPr lang="en-US" dirty="0" smtClean="0"/>
              <a:t>Linking:</a:t>
            </a:r>
          </a:p>
          <a:p>
            <a:pPr lvl="1"/>
            <a:r>
              <a:rPr lang="en-US" dirty="0" smtClean="0"/>
              <a:t> resolve symbols including functions &amp; global variables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623649" y="1797712"/>
            <a:ext cx="3913891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</a:t>
            </a:r>
            <a:r>
              <a:rPr lang="en-US" dirty="0" err="1" smtClean="0">
                <a:latin typeface="Courier"/>
                <a:cs typeface="Courier"/>
              </a:rPr>
              <a:t>gcc</a:t>
            </a:r>
            <a:r>
              <a:rPr lang="en-US" dirty="0" smtClean="0">
                <a:latin typeface="Courier"/>
                <a:cs typeface="Courier"/>
              </a:rPr>
              <a:t> –c </a:t>
            </a:r>
            <a:r>
              <a:rPr lang="en-US" dirty="0" err="1" smtClean="0">
                <a:latin typeface="Courier"/>
                <a:cs typeface="Courier"/>
              </a:rPr>
              <a:t>file.c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9650" y="2842359"/>
            <a:ext cx="555198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</a:t>
            </a:r>
            <a:r>
              <a:rPr lang="en-US" dirty="0" err="1" smtClean="0">
                <a:latin typeface="Courier"/>
                <a:cs typeface="Courier"/>
              </a:rPr>
              <a:t>gcc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file1</a:t>
            </a:r>
            <a:r>
              <a:rPr lang="en-US" dirty="0" smtClean="0">
                <a:latin typeface="Courier"/>
                <a:cs typeface="Courier"/>
              </a:rPr>
              <a:t>.o </a:t>
            </a:r>
            <a:r>
              <a:rPr lang="en-US" dirty="0" smtClean="0">
                <a:latin typeface="Courier"/>
                <a:cs typeface="Courier"/>
              </a:rPr>
              <a:t>file2</a:t>
            </a:r>
            <a:r>
              <a:rPr lang="en-US" dirty="0" smtClean="0">
                <a:latin typeface="Courier"/>
                <a:cs typeface="Courier"/>
              </a:rPr>
              <a:t>.o </a:t>
            </a:r>
            <a:r>
              <a:rPr lang="en-US" dirty="0" smtClean="0">
                <a:latin typeface="Courier"/>
                <a:cs typeface="Courier"/>
              </a:rPr>
              <a:t>–o </a:t>
            </a:r>
            <a:r>
              <a:rPr lang="en-US" dirty="0" err="1" smtClean="0">
                <a:latin typeface="Courier"/>
                <a:cs typeface="Courier"/>
              </a:rPr>
              <a:t>mybinary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66703" y="4286863"/>
            <a:ext cx="3913891" cy="2123659"/>
            <a:chOff x="666703" y="4286863"/>
            <a:chExt cx="3913891" cy="2123659"/>
          </a:xfrm>
        </p:grpSpPr>
        <p:sp>
          <p:nvSpPr>
            <p:cNvPr id="8" name="TextBox 7"/>
            <p:cNvSpPr txBox="1"/>
            <p:nvPr/>
          </p:nvSpPr>
          <p:spPr>
            <a:xfrm>
              <a:off x="666703" y="4656195"/>
              <a:ext cx="3913891" cy="1754327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void add(</a:t>
              </a:r>
              <a:r>
                <a:rPr lang="en-US" dirty="0" err="1" smtClean="0">
                  <a:latin typeface="Courier"/>
                  <a:cs typeface="Courier"/>
                </a:rPr>
                <a:t>int</a:t>
              </a:r>
              <a:r>
                <a:rPr lang="en-US" dirty="0" smtClean="0">
                  <a:latin typeface="Courier"/>
                  <a:cs typeface="Courier"/>
                </a:rPr>
                <a:t> x);</a:t>
              </a:r>
            </a:p>
            <a:p>
              <a:r>
                <a:rPr lang="en-US" dirty="0" smtClean="0">
                  <a:latin typeface="Courier"/>
                  <a:cs typeface="Courier"/>
                </a:rPr>
                <a:t>void </a:t>
              </a:r>
              <a:r>
                <a:rPr lang="en-US" dirty="0" smtClean="0">
                  <a:latin typeface="Courier"/>
                  <a:cs typeface="Courier"/>
                </a:rPr>
                <a:t>main()</a:t>
              </a:r>
            </a:p>
            <a:p>
              <a:r>
                <a:rPr lang="en-US" dirty="0" smtClean="0">
                  <a:latin typeface="Courier"/>
                  <a:cs typeface="Courier"/>
                </a:rPr>
                <a:t>{</a:t>
              </a:r>
            </a:p>
            <a:p>
              <a:r>
                <a:rPr lang="en-US" dirty="0">
                  <a:latin typeface="Courier"/>
                  <a:cs typeface="Courier"/>
                </a:rPr>
                <a:t> </a:t>
              </a:r>
              <a:r>
                <a:rPr lang="en-US" dirty="0" smtClean="0">
                  <a:latin typeface="Courier"/>
                  <a:cs typeface="Courier"/>
                </a:rPr>
                <a:t>  </a:t>
              </a:r>
              <a:r>
                <a:rPr lang="en-US" dirty="0" err="1" smtClean="0">
                  <a:latin typeface="Courier"/>
                  <a:cs typeface="Courier"/>
                </a:rPr>
                <a:t>int</a:t>
              </a:r>
              <a:r>
                <a:rPr lang="en-US" dirty="0" smtClean="0">
                  <a:latin typeface="Courier"/>
                  <a:cs typeface="Courier"/>
                </a:rPr>
                <a:t> x = 0;</a:t>
              </a:r>
            </a:p>
            <a:p>
              <a:r>
                <a:rPr lang="en-US" dirty="0">
                  <a:latin typeface="Courier"/>
                  <a:cs typeface="Courier"/>
                </a:rPr>
                <a:t> </a:t>
              </a:r>
              <a:r>
                <a:rPr lang="en-US" dirty="0" smtClean="0">
                  <a:latin typeface="Courier"/>
                  <a:cs typeface="Courier"/>
                </a:rPr>
                <a:t>  add(x);</a:t>
              </a:r>
            </a:p>
            <a:p>
              <a:r>
                <a:rPr lang="en-US" dirty="0">
                  <a:latin typeface="Courier"/>
                  <a:cs typeface="Courier"/>
                </a:rPr>
                <a:t>}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66703" y="4286863"/>
              <a:ext cx="8097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main.c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234971" y="4286863"/>
            <a:ext cx="260513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</a:t>
            </a:r>
            <a:r>
              <a:rPr lang="en-US" dirty="0" err="1" smtClean="0">
                <a:latin typeface="Courier"/>
                <a:cs typeface="Courier"/>
              </a:rPr>
              <a:t>gcc</a:t>
            </a:r>
            <a:r>
              <a:rPr lang="en-US" dirty="0" smtClean="0">
                <a:latin typeface="Courier"/>
                <a:cs typeface="Courier"/>
              </a:rPr>
              <a:t> –c </a:t>
            </a:r>
            <a:r>
              <a:rPr lang="en-US" dirty="0" err="1" smtClean="0">
                <a:latin typeface="Courier"/>
                <a:cs typeface="Courier"/>
              </a:rPr>
              <a:t>main</a:t>
            </a:r>
            <a:r>
              <a:rPr lang="en-US" dirty="0" err="1" smtClean="0">
                <a:latin typeface="Courier"/>
                <a:cs typeface="Courier"/>
              </a:rPr>
              <a:t>.c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8631" y="5107879"/>
            <a:ext cx="250147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</a:t>
            </a:r>
            <a:r>
              <a:rPr lang="en-US" dirty="0" err="1" smtClean="0">
                <a:latin typeface="Courier"/>
                <a:cs typeface="Courier"/>
              </a:rPr>
              <a:t>gcc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main.o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86542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2084</TotalTime>
  <Words>2338</Words>
  <Application>Microsoft Macintosh PowerPoint</Application>
  <PresentationFormat>On-screen Show (4:3)</PresentationFormat>
  <Paragraphs>507</Paragraphs>
  <Slides>32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Final logistics</vt:lpstr>
      <vt:lpstr>What we’ve learnt (first half)</vt:lpstr>
      <vt:lpstr>What we’ve learnt (second half)  </vt:lpstr>
      <vt:lpstr>#1.1   C Programming  </vt:lpstr>
      <vt:lpstr>#1.2  C Programming</vt:lpstr>
      <vt:lpstr>#1.3  C Programming</vt:lpstr>
      <vt:lpstr>#1.4  C Programming</vt:lpstr>
      <vt:lpstr>#1.4  C Programming</vt:lpstr>
      <vt:lpstr>#1.5   C programming</vt:lpstr>
      <vt:lpstr>#2.1   Basic Program Execution</vt:lpstr>
      <vt:lpstr>#2.2   Machine representation of numbers, characters</vt:lpstr>
      <vt:lpstr>#2.2   Machine representation of numbers, characters</vt:lpstr>
      <vt:lpstr>#2.3   Machine instructions</vt:lpstr>
      <vt:lpstr>#2.4   Control flow</vt:lpstr>
      <vt:lpstr>#2.5 Control flow</vt:lpstr>
      <vt:lpstr>#2.6 Procedure execution</vt:lpstr>
      <vt:lpstr># 2.7 Buffer Overflow</vt:lpstr>
      <vt:lpstr>#3.1 Advanced Prog execution: virtual memory </vt:lpstr>
      <vt:lpstr>#3.2 virtual memory</vt:lpstr>
      <vt:lpstr>#3.3 Address space</vt:lpstr>
      <vt:lpstr># 3.4 OS and user-level processes</vt:lpstr>
      <vt:lpstr>#3.4. invoking kernel functions: syscalls</vt:lpstr>
      <vt:lpstr>#3.5 OS abstraction: Multi-processing</vt:lpstr>
      <vt:lpstr># 3.6. fork and exec</vt:lpstr>
      <vt:lpstr># 4.1. Dynamic memory allocation</vt:lpstr>
      <vt:lpstr># 4.2. Dynamic memory allocation</vt:lpstr>
      <vt:lpstr># 5.1 Concurrent programming</vt:lpstr>
      <vt:lpstr># 5.2 Races</vt:lpstr>
      <vt:lpstr># 5.3 Races</vt:lpstr>
      <vt:lpstr>#5.4 Mutexes</vt:lpstr>
      <vt:lpstr>#5.5 Conditional variables</vt:lpstr>
      <vt:lpstr># 5.6. H/W Atomic instructions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logistics</dc:title>
  <dc:creator>Jinyang Li</dc:creator>
  <cp:lastModifiedBy>Jinyang Li</cp:lastModifiedBy>
  <cp:revision>122</cp:revision>
  <cp:lastPrinted>2015-12-17T22:48:27Z</cp:lastPrinted>
  <dcterms:created xsi:type="dcterms:W3CDTF">2015-12-17T16:01:32Z</dcterms:created>
  <dcterms:modified xsi:type="dcterms:W3CDTF">2016-12-14T23:26:55Z</dcterms:modified>
</cp:coreProperties>
</file>