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542" r:id="rId2"/>
    <p:sldId id="1159" r:id="rId3"/>
    <p:sldId id="1200" r:id="rId4"/>
    <p:sldId id="1201" r:id="rId5"/>
    <p:sldId id="1202" r:id="rId6"/>
    <p:sldId id="1204" r:id="rId7"/>
    <p:sldId id="1205" r:id="rId8"/>
    <p:sldId id="1206" r:id="rId9"/>
    <p:sldId id="1207" r:id="rId10"/>
    <p:sldId id="1168" r:id="rId11"/>
    <p:sldId id="1169" r:id="rId12"/>
    <p:sldId id="1170" r:id="rId13"/>
    <p:sldId id="1196" r:id="rId14"/>
    <p:sldId id="1235" r:id="rId15"/>
    <p:sldId id="1178" r:id="rId16"/>
    <p:sldId id="1179" r:id="rId17"/>
    <p:sldId id="1180" r:id="rId18"/>
    <p:sldId id="1199" r:id="rId19"/>
    <p:sldId id="1172" r:id="rId20"/>
    <p:sldId id="1173" r:id="rId21"/>
    <p:sldId id="1176" r:id="rId22"/>
    <p:sldId id="1187" r:id="rId23"/>
    <p:sldId id="1236" r:id="rId24"/>
    <p:sldId id="1181" r:id="rId25"/>
    <p:sldId id="1209" r:id="rId26"/>
    <p:sldId id="1210" r:id="rId27"/>
    <p:sldId id="1211" r:id="rId28"/>
    <p:sldId id="1212" r:id="rId29"/>
    <p:sldId id="1231" r:id="rId30"/>
  </p:sldIdLst>
  <p:sldSz cx="9144000" cy="6858000" type="screen4x3"/>
  <p:notesSz cx="7302500" cy="9586913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49" autoAdjust="0"/>
  </p:normalViewPr>
  <p:slideViewPr>
    <p:cSldViewPr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dirty="0" smtClean="0"/>
              <a:t>Slides adapted from Bryant and 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8401"/>
            <a:ext cx="5348287" cy="5232399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file </a:t>
            </a:r>
            <a:r>
              <a:rPr lang="en-GB" sz="1800" dirty="0" smtClean="0"/>
              <a:t>type </a:t>
            </a:r>
            <a:r>
              <a:rPr lang="en-GB" sz="1800" dirty="0"/>
              <a:t>(.o, exec, .so</a:t>
            </a:r>
            <a:r>
              <a:rPr lang="en-GB" sz="1800" dirty="0" smtClean="0"/>
              <a:t>) ...</a:t>
            </a:r>
            <a:endParaRPr lang="en-GB" sz="1800" dirty="0"/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</a:t>
            </a:r>
            <a:r>
              <a:rPr lang="en-GB" sz="1800" dirty="0" smtClean="0"/>
              <a:t>data 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.data</a:t>
            </a:r>
            <a:r>
              <a:rPr lang="en-GB" sz="2000" dirty="0" smtClean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Initialized </a:t>
            </a:r>
            <a:r>
              <a:rPr lang="en-GB" sz="1800" dirty="0"/>
              <a:t>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</a:t>
            </a:r>
            <a:r>
              <a:rPr lang="en-GB" sz="1800" dirty="0" smtClean="0"/>
              <a:t>variables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...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...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</a:t>
            </a:r>
            <a:r>
              <a:rPr lang="en-GB" sz="1800" dirty="0" smtClean="0"/>
              <a:t>table (symbol name, type, address)</a:t>
            </a:r>
            <a:endParaRPr lang="en-GB" sz="1800" dirty="0"/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</a:rPr>
              <a:t>–g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...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</a:t>
            </a:r>
            <a:r>
              <a:rPr lang="en-GB" dirty="0" smtClean="0"/>
              <a:t>defined in an objec</a:t>
            </a:r>
            <a:r>
              <a:rPr lang="en-GB" dirty="0" smtClean="0"/>
              <a:t>t file and </a:t>
            </a:r>
            <a:r>
              <a:rPr lang="en-GB" dirty="0" smtClean="0"/>
              <a:t>can </a:t>
            </a:r>
            <a:r>
              <a:rPr lang="en-GB" dirty="0"/>
              <a:t>be referenced by </a:t>
            </a:r>
            <a:r>
              <a:rPr lang="en-GB" dirty="0" smtClean="0"/>
              <a:t>others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</a:t>
            </a:r>
            <a:r>
              <a:rPr lang="en-GB" dirty="0" smtClean="0"/>
              <a:t>symbols defined by other object files but referenced </a:t>
            </a:r>
            <a:r>
              <a:rPr lang="en-GB" dirty="0"/>
              <a:t>by </a:t>
            </a:r>
            <a:r>
              <a:rPr lang="en-GB" dirty="0" smtClean="0"/>
              <a:t>this object file.</a:t>
            </a: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1: Symbol Resolution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3" y="2702650"/>
            <a:ext cx="4072997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#include “</a:t>
            </a:r>
            <a:r>
              <a:rPr lang="en-US" sz="1800" dirty="0" err="1" smtClean="0">
                <a:solidFill>
                  <a:srgbClr val="2D961E"/>
                </a:solidFill>
                <a:latin typeface="Menlo-Regular"/>
              </a:rPr>
              <a:t>sum.h</a:t>
            </a:r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”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11970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4797" y="1278744"/>
            <a:ext cx="1658620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09239"/>
            <a:ext cx="1643599" cy="2057398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 dirty="0" smtClean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400301" y="4609239"/>
            <a:ext cx="1900433" cy="1734232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 smtClean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 dirty="0" smtClean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1124710" y="1872734"/>
            <a:ext cx="2599770" cy="1480066"/>
            <a:chOff x="1124710" y="1872734"/>
            <a:chExt cx="2599770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0" y="2242066"/>
              <a:ext cx="1513269" cy="11107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Local non-static C variables vs. local static C variables</a:t>
            </a:r>
          </a:p>
          <a:p>
            <a:pPr lvl="1"/>
            <a:r>
              <a:rPr lang="en-US" dirty="0" smtClean="0"/>
              <a:t>local non-static C variables: stored on the stack </a:t>
            </a:r>
          </a:p>
          <a:p>
            <a:pPr lvl="1"/>
            <a:r>
              <a:rPr lang="en-US" dirty="0" smtClean="0"/>
              <a:t>local static C variables: stored in either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bss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13" y="2829899"/>
            <a:ext cx="3100187" cy="341850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Compiler allocates space in </a:t>
            </a:r>
            <a:r>
              <a:rPr lang="en-US" sz="2000" dirty="0" smtClean="0">
                <a:latin typeface="Courier New"/>
                <a:cs typeface="Courier New"/>
              </a:rPr>
              <a:t>.data </a:t>
            </a:r>
            <a:r>
              <a:rPr lang="en-US" sz="2000" dirty="0" smtClean="0">
                <a:latin typeface="Calibri" pitchFamily="34" charset="0"/>
              </a:rPr>
              <a:t>for each definition of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reates local symbols in the symbol table with unique names, e.g., </a:t>
            </a:r>
            <a:r>
              <a:rPr lang="en-US" sz="2000" dirty="0" smtClean="0">
                <a:latin typeface="Courier New"/>
                <a:cs typeface="Courier New"/>
              </a:rPr>
              <a:t>x.1</a:t>
            </a:r>
            <a:r>
              <a:rPr lang="en-US" sz="2000" dirty="0" smtClean="0">
                <a:latin typeface="Calibri" pitchFamily="34" charset="0"/>
              </a:rPr>
              <a:t> and </a:t>
            </a:r>
            <a:r>
              <a:rPr lang="en-US" sz="2000" dirty="0" smtClean="0">
                <a:latin typeface="Courier New"/>
                <a:cs typeface="Courier New"/>
              </a:rPr>
              <a:t>x.2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Linker Resolves Duplicate Symbol Definitions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symbols,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 smtClean="0"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reference an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2: Relocation</a:t>
            </a:r>
            <a:endParaRPr lang="en-GB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sum(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array[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</a:t>
              </a:r>
              <a:r>
                <a:rPr lang="en-GB" sz="1600" b="1" dirty="0" smtClean="0">
                  <a:latin typeface="Calibri" pitchFamily="34" charset="0"/>
                  <a:ea typeface="msgothic" charset="0"/>
                  <a:cs typeface="msgothic" charset="0"/>
                </a:rPr>
                <a:t>data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</a:t>
              </a:r>
              <a:r>
                <a:rPr lang="en-GB" sz="1600" b="1" dirty="0" smtClean="0">
                  <a:latin typeface="Courier New" pitchFamily="49" charset="0"/>
                  <a:ea typeface="msgothic" charset="0"/>
                  <a:cs typeface="msgothic" charset="0"/>
                </a:rPr>
                <a:t>array[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2]={1,2}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Libraries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Entries</a:t>
            </a: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07602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3" y="1219200"/>
            <a:ext cx="4072997" cy="2033507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289504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Relocated .text section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sub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$0x2,%esi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4004d9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bf 18 10 60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4004de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e8 </a:t>
            </a:r>
            <a:r>
              <a:rPr lang="en-US" sz="1600" dirty="0">
                <a:latin typeface="Menlo-Regular"/>
              </a:rPr>
              <a:t>05 00 00 00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add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400501:       f3 c3                   repz retq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21547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/>
                <a:cs typeface="Courier New"/>
              </a:rPr>
              <a:t>objdump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-</a:t>
            </a:r>
            <a:r>
              <a:rPr lang="en-US" sz="1600" dirty="0" smtClean="0">
                <a:latin typeface="Courier New"/>
                <a:cs typeface="Courier New"/>
              </a:rPr>
              <a:t>d </a:t>
            </a:r>
            <a:r>
              <a:rPr lang="en-US" sz="1600" dirty="0" err="1" smtClean="0">
                <a:latin typeface="Courier New"/>
                <a:cs typeface="Courier New"/>
              </a:rPr>
              <a:t>a.out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code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Linking</a:t>
            </a:r>
          </a:p>
          <a:p>
            <a:r>
              <a:rPr lang="en-US" dirty="0" smtClean="0"/>
              <a:t>Libraries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349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to package commonly </a:t>
            </a:r>
            <a:r>
              <a:rPr lang="en-GB" dirty="0"/>
              <a:t>u</a:t>
            </a:r>
            <a:r>
              <a:rPr lang="en-GB" dirty="0" smtClean="0"/>
              <a:t>sed </a:t>
            </a:r>
            <a:r>
              <a:rPr lang="en-GB" dirty="0"/>
              <a:t>f</a:t>
            </a:r>
            <a:r>
              <a:rPr lang="en-GB" dirty="0" smtClean="0"/>
              <a:t>unctions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781839" cy="5295900"/>
          </a:xfrm>
          <a:ln/>
        </p:spPr>
        <p:txBody>
          <a:bodyPr/>
          <a:lstStyle/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S</a:t>
            </a:r>
            <a:r>
              <a:rPr lang="en-GB" dirty="0" err="1" smtClean="0"/>
              <a:t>trawman</a:t>
            </a:r>
            <a:r>
              <a:rPr lang="en-GB" dirty="0" smtClean="0"/>
              <a:t> </a:t>
            </a:r>
            <a:r>
              <a:rPr lang="en-GB" dirty="0" smtClean="0"/>
              <a:t>solutions:</a:t>
            </a:r>
            <a:endParaRPr lang="en-GB" dirty="0"/>
          </a:p>
          <a:p>
            <a:pPr marL="914400" lvl="1" indent="-457200"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Put </a:t>
            </a:r>
            <a:r>
              <a:rPr lang="en-GB" dirty="0"/>
              <a:t>all functions </a:t>
            </a:r>
            <a:r>
              <a:rPr lang="en-GB" dirty="0" smtClean="0"/>
              <a:t>into </a:t>
            </a:r>
            <a:r>
              <a:rPr lang="en-GB" dirty="0"/>
              <a:t>a single source </a:t>
            </a:r>
            <a:r>
              <a:rPr lang="en-GB" dirty="0" smtClean="0"/>
              <a:t>file, programmers link against one big object file</a:t>
            </a:r>
            <a:endParaRPr lang="en-GB" dirty="0"/>
          </a:p>
          <a:p>
            <a:pPr marL="914400" lvl="2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en-GB" dirty="0">
                <a:ea typeface="Zapf Dingbats"/>
                <a:cs typeface="Zapf Dingbats"/>
                <a:sym typeface="Zapf Dingbats"/>
              </a:rPr>
              <a:t> </a:t>
            </a:r>
            <a:r>
              <a:rPr lang="en-GB" dirty="0" smtClean="0">
                <a:ea typeface="Zapf Dingbats"/>
                <a:cs typeface="Zapf Dingbats"/>
                <a:sym typeface="Zapf Dingbats"/>
              </a:rPr>
              <a:t> </a:t>
            </a:r>
            <a:r>
              <a:rPr lang="en-GB" dirty="0" smtClean="0"/>
              <a:t>I</a:t>
            </a:r>
            <a:r>
              <a:rPr lang="en-GB" dirty="0" smtClean="0"/>
              <a:t>nefficient linking</a:t>
            </a:r>
            <a:endParaRPr lang="en-GB" dirty="0"/>
          </a:p>
          <a:p>
            <a:pPr marL="914400" lvl="1" indent="-457200"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 </a:t>
            </a:r>
            <a:r>
              <a:rPr lang="en-GB" dirty="0"/>
              <a:t>Put each function in a separate source </a:t>
            </a:r>
            <a:r>
              <a:rPr lang="en-GB" dirty="0" smtClean="0"/>
              <a:t>file, programmers explicitly link against appropriate object files.</a:t>
            </a:r>
            <a:endParaRPr lang="en-GB" dirty="0"/>
          </a:p>
          <a:p>
            <a:pPr marL="914400" lvl="2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en-GB" dirty="0">
                <a:ea typeface="Zapf Dingbats"/>
                <a:cs typeface="Zapf Dingbats"/>
                <a:sym typeface="Zapf Dingbats"/>
              </a:rPr>
              <a:t> </a:t>
            </a:r>
            <a:r>
              <a:rPr lang="en-GB" dirty="0" smtClean="0">
                <a:ea typeface="Zapf Dingbats"/>
                <a:cs typeface="Zapf Dingbats"/>
                <a:sym typeface="Zapf Dingbats"/>
              </a:rPr>
              <a:t> </a:t>
            </a:r>
            <a:r>
              <a:rPr lang="en-GB" dirty="0" smtClean="0"/>
              <a:t>burdensome </a:t>
            </a:r>
            <a:r>
              <a:rPr lang="en-GB" dirty="0"/>
              <a:t>on the </a:t>
            </a:r>
            <a:r>
              <a:rPr lang="en-GB" dirty="0" smtClean="0"/>
              <a:t>programmer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solidFill>
                  <a:srgbClr val="990000"/>
                </a:solidFill>
              </a:rPr>
              <a:t>Static 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 smtClean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</a:t>
            </a:r>
            <a:r>
              <a:rPr lang="en-GB" dirty="0" smtClean="0"/>
              <a:t>several object </a:t>
            </a:r>
            <a:r>
              <a:rPr lang="en-GB" dirty="0"/>
              <a:t>files </a:t>
            </a:r>
            <a:r>
              <a:rPr lang="en-GB" dirty="0" smtClean="0"/>
              <a:t>together with </a:t>
            </a:r>
            <a:r>
              <a:rPr lang="en-GB" dirty="0"/>
              <a:t>an index (called an </a:t>
            </a:r>
            <a:r>
              <a:rPr lang="en-GB" i="1" dirty="0"/>
              <a:t>archive</a:t>
            </a:r>
            <a:r>
              <a:rPr lang="en-GB" dirty="0"/>
              <a:t>)</a:t>
            </a:r>
            <a:r>
              <a:rPr lang="en-GB" dirty="0" smtClean="0"/>
              <a:t>.</a:t>
            </a:r>
          </a:p>
          <a:p>
            <a:pPr marL="457200" lvl="1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r>
              <a:rPr lang="en-GB" dirty="0">
                <a:ea typeface="Zapf Dingbats"/>
                <a:cs typeface="Zapf Dingbats"/>
                <a:sym typeface="Zapf Dingbats"/>
              </a:rPr>
              <a:t> </a:t>
            </a:r>
            <a:r>
              <a:rPr lang="en-GB" dirty="0" smtClean="0"/>
              <a:t>Duplication </a:t>
            </a:r>
            <a:r>
              <a:rPr lang="en-GB" dirty="0"/>
              <a:t>in the running </a:t>
            </a:r>
            <a:r>
              <a:rPr lang="en-GB" dirty="0" smtClean="0"/>
              <a:t>executable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Dynamic libraries (.so files)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Dynamic linking: Shared Libraries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Shared </a:t>
            </a:r>
            <a:r>
              <a:rPr lang="en-GB" dirty="0"/>
              <a:t>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331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compile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143830" y="1010963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820105" y="2568300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422644" y="1949175"/>
            <a:ext cx="1536195" cy="559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libmysum.so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857257" y="3974825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a.out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416294" y="4844775"/>
            <a:ext cx="1536195" cy="559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l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ibmysum.so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370423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sum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.h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343400" y="1047475"/>
            <a:ext cx="4368200" cy="5598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libmysum.so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sum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.c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myotherfunctions.c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211299" cy="4526497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 smtClean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[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2] = {1, 2};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nl-NL" sz="1600" dirty="0">
                <a:solidFill>
                  <a:srgbClr val="C1651C"/>
                </a:solidFill>
                <a:latin typeface="Menlo-Regular"/>
              </a:rPr>
              <a:t>handle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fi-FI" sz="1600" dirty="0" smtClean="0">
                <a:solidFill>
                  <a:srgbClr val="000000"/>
                </a:solidFill>
                <a:latin typeface="Menlo-Regular"/>
              </a:rPr>
              <a:t>*</a:t>
            </a:r>
            <a:r>
              <a:rPr lang="fi-FI" sz="1600" dirty="0" err="1" smtClean="0">
                <a:solidFill>
                  <a:srgbClr val="C1651C"/>
                </a:solidFill>
                <a:latin typeface="Menlo-Regular"/>
              </a:rPr>
              <a:t>sum</a:t>
            </a:r>
            <a:r>
              <a:rPr lang="fi-FI" sz="1600" dirty="0" err="1" smtClean="0">
                <a:solidFill>
                  <a:srgbClr val="000000"/>
                </a:solidFill>
                <a:latin typeface="Menlo-Regular"/>
              </a:rPr>
              <a:t>)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Dynamically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load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shared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library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that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contains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 smtClean="0">
                <a:solidFill>
                  <a:srgbClr val="CB2418"/>
                </a:solidFill>
                <a:latin typeface="Menlo-Regular"/>
              </a:rPr>
              <a:t>sum</a:t>
            </a:r>
            <a:r>
              <a:rPr lang="fi-FI" sz="1600" dirty="0" smtClean="0">
                <a:solidFill>
                  <a:srgbClr val="CB2418"/>
                </a:solidFill>
                <a:latin typeface="Menlo-Regular"/>
              </a:rPr>
              <a:t>(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)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dlopen(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"./</a:t>
            </a:r>
            <a:r>
              <a:rPr lang="fi-FI" sz="1600" dirty="0" err="1" smtClean="0">
                <a:solidFill>
                  <a:srgbClr val="9D206F"/>
                </a:solidFill>
                <a:latin typeface="Menlo-Regular"/>
              </a:rPr>
              <a:t>libmysum.so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RTLD_LAZY);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(!handle)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pl-PL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593642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Get a pointer to the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sum(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) function we just loaded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sum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(handle, </a:t>
            </a:r>
            <a:r>
              <a:rPr lang="en-US" sz="1600" dirty="0" smtClean="0">
                <a:solidFill>
                  <a:srgbClr val="9D206F"/>
                </a:solidFill>
                <a:latin typeface="Menlo-Regular"/>
              </a:rPr>
              <a:t>”sum"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error);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Now we can call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sum(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) just like any other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z = sum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array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</a:t>
            </a:r>
            <a:r>
              <a:rPr lang="ro-RO" sz="1600" dirty="0" smtClean="0">
                <a:solidFill>
                  <a:srgbClr val="9D206F"/>
                </a:solidFill>
                <a:latin typeface="Menlo-Regular"/>
              </a:rPr>
              <a:t>%d </a:t>
            </a:r>
            <a:r>
              <a:rPr lang="ro-RO" sz="1600" dirty="0" smtClean="0">
                <a:solidFill>
                  <a:srgbClr val="9D206F"/>
                </a:solidFill>
                <a:latin typeface="Menlo-Regular"/>
              </a:rPr>
              <a:t>\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z)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Unload the shared library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dlclose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(handle) &lt; 0)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endParaRPr lang="en-US" dirty="0" smtClean="0"/>
          </a:p>
          <a:p>
            <a:r>
              <a:rPr lang="en-US" dirty="0" smtClean="0"/>
              <a:t>Linking can happen at different times in a program’s lifetime: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 smtClean="0"/>
              <a:t>Understanding linking can help you avoid nasty errors and make you a 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075906" cy="2585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#include ‘’sum.h’’</a:t>
            </a:r>
          </a:p>
          <a:p>
            <a:endParaRPr lang="hu-HU" sz="1800" dirty="0" smtClean="0">
              <a:solidFill>
                <a:srgbClr val="2D961E"/>
              </a:solidFill>
              <a:latin typeface="Menlo-Regular"/>
            </a:endParaRPr>
          </a:p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fr-FR" sz="1800" dirty="0" smtClean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529083" y="3413879"/>
            <a:ext cx="4614917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#include “</a:t>
            </a:r>
            <a:r>
              <a:rPr lang="en-US" sz="1800" dirty="0" err="1" smtClean="0">
                <a:solidFill>
                  <a:srgbClr val="2D961E"/>
                </a:solidFill>
                <a:latin typeface="Menlo-Regular"/>
              </a:rPr>
              <a:t>sum.h</a:t>
            </a:r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”</a:t>
            </a:r>
          </a:p>
          <a:p>
            <a:endParaRPr lang="en-US" sz="1800" dirty="0" smtClean="0">
              <a:solidFill>
                <a:srgbClr val="2D961E"/>
              </a:solidFill>
              <a:latin typeface="Menlo-Regular"/>
            </a:endParaRPr>
          </a:p>
          <a:p>
            <a:r>
              <a:rPr lang="en-US" sz="18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fr-FR" sz="18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 smtClean="0">
                <a:solidFill>
                  <a:srgbClr val="000000"/>
                </a:solidFill>
                <a:latin typeface="Menlo-Regular"/>
              </a:rPr>
              <a:t> (</a:t>
            </a:r>
            <a:r>
              <a:rPr lang="da-DK" sz="1800" dirty="0" err="1" smtClean="0">
                <a:solidFill>
                  <a:srgbClr val="000000"/>
                </a:solidFill>
                <a:latin typeface="Menlo-Regular"/>
              </a:rPr>
              <a:t>int</a:t>
            </a:r>
            <a:r>
              <a:rPr lang="da-DK" sz="1800" dirty="0" smtClean="0">
                <a:solidFill>
                  <a:srgbClr val="000000"/>
                </a:solidFill>
                <a:latin typeface="Menlo-Regular"/>
              </a:rPr>
              <a:t> i 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 smtClean="0">
                <a:solidFill>
                  <a:srgbClr val="000000"/>
                </a:solidFill>
                <a:latin typeface="Menlo-Regular"/>
              </a:rPr>
              <a:t>}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 </a:t>
            </a:r>
            <a:endParaRPr lang="en-US" sz="1800" dirty="0" smtClean="0">
              <a:solidFill>
                <a:srgbClr val="2D961E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 </a:t>
            </a:r>
            <a:r>
              <a:rPr lang="en-US" sz="1800" dirty="0" smtClean="0">
                <a:solidFill>
                  <a:srgbClr val="2D961E"/>
                </a:solidFill>
                <a:latin typeface="Menlo-Regular"/>
              </a:rPr>
              <a:t>   </a:t>
            </a:r>
            <a:r>
              <a:rPr lang="is-IS" sz="1800" dirty="0" smtClean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s;</a:t>
            </a:r>
          </a:p>
          <a:p>
            <a:r>
              <a:rPr lang="is-IS" sz="1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75245" y="1571150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90943" y="1928813"/>
            <a:ext cx="3381041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 smtClean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676667" y="3056216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881817" y="157115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sum.h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 err="1" smtClean="0">
                <a:latin typeface="Calibri"/>
                <a:cs typeface="Calibri"/>
              </a:rPr>
              <a:t>gcc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normally does preprocessing, compilation and linking</a:t>
            </a:r>
          </a:p>
          <a:p>
            <a:r>
              <a:rPr lang="en-US" sz="2000" dirty="0" smtClean="0">
                <a:latin typeface="Calibri"/>
                <a:cs typeface="Calibri"/>
              </a:rPr>
              <a:t>To compile (but not link): </a:t>
            </a:r>
            <a:r>
              <a:rPr lang="en-US" sz="2000" dirty="0" err="1" smtClean="0">
                <a:latin typeface="Calibri"/>
                <a:cs typeface="Calibri"/>
              </a:rPr>
              <a:t>gc</a:t>
            </a:r>
            <a:r>
              <a:rPr lang="en-US" sz="2000" dirty="0" err="1" smtClean="0">
                <a:latin typeface="Calibri"/>
                <a:cs typeface="Calibri"/>
              </a:rPr>
              <a:t>c</a:t>
            </a:r>
            <a:r>
              <a:rPr lang="en-US" sz="2000" dirty="0" smtClean="0">
                <a:latin typeface="Calibri"/>
                <a:cs typeface="Calibri"/>
              </a:rPr>
              <a:t> -c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643766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latin typeface="Calibri"/>
                <a:cs typeface="Calibri"/>
              </a:rPr>
              <a:t>Linker (</a:t>
            </a:r>
            <a:r>
              <a:rPr lang="en-US" sz="1800" dirty="0" err="1" smtClean="0">
                <a:latin typeface="Calibri"/>
                <a:cs typeface="Calibri"/>
              </a:rPr>
              <a:t>ld</a:t>
            </a:r>
            <a:r>
              <a:rPr lang="en-US" sz="1800" dirty="0" smtClean="0">
                <a:latin typeface="Calibri"/>
                <a:cs typeface="Calibri"/>
              </a:rPr>
              <a:t>) </a:t>
            </a:r>
            <a:endParaRPr lang="en-US" sz="1800" dirty="0">
              <a:latin typeface="Calibri"/>
              <a:cs typeface="Calibri"/>
            </a:endParaRPr>
          </a:p>
          <a:p>
            <a:pPr algn="ctr"/>
            <a:r>
              <a:rPr lang="en-US" sz="1800" dirty="0" err="1" smtClean="0">
                <a:latin typeface="Calibri"/>
                <a:cs typeface="Calibri"/>
              </a:rPr>
              <a:t>gcc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main.o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r>
              <a:rPr lang="en-US" sz="1800" dirty="0" err="1" smtClean="0">
                <a:latin typeface="Calibri"/>
                <a:cs typeface="Calibri"/>
              </a:rPr>
              <a:t>sum.o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latin typeface="Calibri"/>
                <a:cs typeface="Calibri"/>
              </a:rPr>
              <a:t>compile</a:t>
            </a:r>
            <a:endParaRPr lang="en-US" sz="1800" dirty="0">
              <a:latin typeface="Calibri"/>
              <a:cs typeface="Calibri"/>
            </a:endParaRPr>
          </a:p>
          <a:p>
            <a:pPr algn="ctr"/>
            <a:r>
              <a:rPr lang="en-US" sz="1800" dirty="0" err="1" smtClean="0">
                <a:latin typeface="Calibri"/>
                <a:cs typeface="Calibri"/>
              </a:rPr>
              <a:t>gcc</a:t>
            </a:r>
            <a:r>
              <a:rPr lang="en-US" sz="1800" dirty="0" smtClean="0">
                <a:latin typeface="Calibri"/>
                <a:cs typeface="Calibri"/>
              </a:rPr>
              <a:t> –c </a:t>
            </a:r>
            <a:r>
              <a:rPr lang="en-US" sz="1800" dirty="0" err="1" smtClean="0">
                <a:latin typeface="Calibri"/>
                <a:cs typeface="Calibri"/>
              </a:rPr>
              <a:t>main.c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latin typeface="Calibri"/>
                <a:cs typeface="Calibri"/>
              </a:rPr>
              <a:t>compile</a:t>
            </a:r>
            <a:endParaRPr lang="en-US" sz="1800" dirty="0">
              <a:latin typeface="Calibri"/>
              <a:cs typeface="Calibri"/>
            </a:endParaRPr>
          </a:p>
          <a:p>
            <a:pPr algn="ctr"/>
            <a:r>
              <a:rPr lang="en-US" sz="1800" dirty="0" err="1" smtClean="0">
                <a:latin typeface="Calibri"/>
                <a:cs typeface="Calibri"/>
              </a:rPr>
              <a:t>gcc</a:t>
            </a:r>
            <a:r>
              <a:rPr lang="en-US" sz="1800" dirty="0" smtClean="0">
                <a:latin typeface="Calibri"/>
                <a:cs typeface="Calibri"/>
              </a:rPr>
              <a:t> –c </a:t>
            </a:r>
            <a:r>
              <a:rPr lang="en-US" sz="1800" dirty="0" err="1" smtClean="0">
                <a:latin typeface="Calibri"/>
                <a:cs typeface="Calibri"/>
              </a:rPr>
              <a:t>sum.c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3810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 smtClean="0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6183868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a.out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278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791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 dirty="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94360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52850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 smtClean="0">
                <a:solidFill>
                  <a:srgbClr val="C00000"/>
                </a:solidFill>
                <a:latin typeface="Calibri"/>
                <a:cs typeface="Calibri"/>
              </a:rPr>
              <a:t>Re-locatable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4600155" y="5722203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file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913924" y="2674937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sum.h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5382237" y="3048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Modula code &amp; efficient compilation</a:t>
            </a:r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</a:t>
            </a:r>
            <a:r>
              <a:rPr lang="en-US" dirty="0" smtClean="0"/>
              <a:t>files</a:t>
            </a:r>
          </a:p>
          <a:p>
            <a:pPr lvl="1"/>
            <a:r>
              <a:rPr lang="en-US" dirty="0"/>
              <a:t>Change one source file, </a:t>
            </a:r>
            <a:r>
              <a:rPr lang="en-US" dirty="0" smtClean="0"/>
              <a:t>compile that file only, </a:t>
            </a:r>
            <a:r>
              <a:rPr lang="en-US" dirty="0"/>
              <a:t>and then relink.</a:t>
            </a:r>
          </a:p>
          <a:p>
            <a:pPr lvl="1"/>
            <a:endParaRPr lang="en-US" dirty="0"/>
          </a:p>
          <a:p>
            <a:r>
              <a:rPr lang="en-US" dirty="0" smtClean="0"/>
              <a:t>Support libraries (no source needed)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uild </a:t>
            </a:r>
            <a:r>
              <a:rPr lang="en-US" dirty="0" smtClean="0"/>
              <a:t>libraries of common </a:t>
            </a:r>
            <a:r>
              <a:rPr lang="en-US" dirty="0" smtClean="0"/>
              <a:t>functions, other files link against libraries</a:t>
            </a:r>
            <a:endParaRPr lang="en-US" dirty="0" smtClean="0"/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1: Symbol </a:t>
            </a:r>
            <a:r>
              <a:rPr lang="en-US" dirty="0"/>
              <a:t>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</a:t>
            </a:r>
            <a:r>
              <a:rPr lang="en-US" sz="1800" b="1" dirty="0" smtClean="0">
                <a:latin typeface="Courier New" charset="0"/>
              </a:rPr>
              <a:t> swap </a:t>
            </a:r>
            <a:r>
              <a:rPr lang="en-US" sz="1800" b="1" dirty="0">
                <a:latin typeface="Courier New" charset="0"/>
              </a:rPr>
              <a:t>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</a:t>
            </a:r>
            <a:r>
              <a:rPr lang="en-US" dirty="0" smtClean="0"/>
              <a:t>stored in object </a:t>
            </a:r>
            <a:r>
              <a:rPr lang="en-US" dirty="0" smtClean="0"/>
              <a:t>file </a:t>
            </a:r>
            <a:r>
              <a:rPr lang="en-US" dirty="0"/>
              <a:t>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 smtClean="0"/>
              <a:t>Each entry in symbol table includes </a:t>
            </a:r>
            <a:r>
              <a:rPr lang="en-US" dirty="0"/>
              <a:t>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During symbol resolution step, the linker associates </a:t>
            </a:r>
            <a:r>
              <a:rPr lang="en-US" b="1" dirty="0">
                <a:solidFill>
                  <a:srgbClr val="FF0000"/>
                </a:solidFill>
              </a:rPr>
              <a:t>each symbol reference with exactly one symbol </a:t>
            </a:r>
            <a:r>
              <a:rPr lang="en-US" b="1" dirty="0" smtClean="0">
                <a:solidFill>
                  <a:srgbClr val="FF0000"/>
                </a:solidFill>
              </a:rPr>
              <a:t>definition (i.e. the address of that symbol)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</a:t>
            </a:r>
            <a:r>
              <a:rPr lang="en-US" dirty="0" smtClean="0"/>
              <a:t>object files into a single binary executable file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files to their final absolute memory locations in the executable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Relocatable object file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endParaRPr lang="en-US" dirty="0" smtClean="0"/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smtClean="0"/>
              <a:t>Relocatable object files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13510</TotalTime>
  <Words>2505</Words>
  <Application>Microsoft Macintosh PowerPoint</Application>
  <PresentationFormat>On-screen Show (4:3)</PresentationFormat>
  <Paragraphs>485</Paragraphs>
  <Slides>29</Slides>
  <Notes>26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template2007</vt:lpstr>
      <vt:lpstr>Linking  </vt:lpstr>
      <vt:lpstr>Today</vt:lpstr>
      <vt:lpstr>Example C Program</vt:lpstr>
      <vt:lpstr>Static Linking</vt:lpstr>
      <vt:lpstr>Why Linkers?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Step 2: Relocation</vt:lpstr>
      <vt:lpstr>Relocation Entries</vt:lpstr>
      <vt:lpstr>Relocated .text section</vt:lpstr>
      <vt:lpstr>Loading Executable Object Files</vt:lpstr>
      <vt:lpstr>Today</vt:lpstr>
      <vt:lpstr>How to package commonly used functions</vt:lpstr>
      <vt:lpstr>Dynamic linking: Shared Libraries</vt:lpstr>
      <vt:lpstr>Dynamic Linking at Load-time</vt:lpstr>
      <vt:lpstr>Dynamic Linking at Run-time</vt:lpstr>
      <vt:lpstr>Dynamic Linking at Run-time</vt:lpstr>
      <vt:lpstr>Linking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615</cp:revision>
  <cp:lastPrinted>1999-09-20T15:19:18Z</cp:lastPrinted>
  <dcterms:created xsi:type="dcterms:W3CDTF">2012-10-04T19:17:13Z</dcterms:created>
  <dcterms:modified xsi:type="dcterms:W3CDTF">2016-11-07T19:06:44Z</dcterms:modified>
</cp:coreProperties>
</file>