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542" r:id="rId2"/>
    <p:sldId id="645" r:id="rId3"/>
    <p:sldId id="581" r:id="rId4"/>
    <p:sldId id="582" r:id="rId5"/>
    <p:sldId id="662" r:id="rId6"/>
    <p:sldId id="646" r:id="rId7"/>
    <p:sldId id="632" r:id="rId8"/>
    <p:sldId id="661" r:id="rId9"/>
    <p:sldId id="590" r:id="rId10"/>
    <p:sldId id="637" r:id="rId11"/>
    <p:sldId id="588" r:id="rId12"/>
    <p:sldId id="589" r:id="rId13"/>
    <p:sldId id="680" r:id="rId14"/>
    <p:sldId id="679" r:id="rId15"/>
    <p:sldId id="647" r:id="rId16"/>
    <p:sldId id="651" r:id="rId17"/>
    <p:sldId id="649" r:id="rId18"/>
    <p:sldId id="597" r:id="rId19"/>
    <p:sldId id="598" r:id="rId20"/>
    <p:sldId id="599" r:id="rId21"/>
    <p:sldId id="602" r:id="rId22"/>
    <p:sldId id="663" r:id="rId23"/>
    <p:sldId id="664" r:id="rId24"/>
    <p:sldId id="665" r:id="rId25"/>
    <p:sldId id="666" r:id="rId26"/>
    <p:sldId id="668" r:id="rId27"/>
    <p:sldId id="669" r:id="rId28"/>
    <p:sldId id="678" r:id="rId29"/>
    <p:sldId id="672" r:id="rId30"/>
    <p:sldId id="673" r:id="rId31"/>
    <p:sldId id="670" r:id="rId32"/>
    <p:sldId id="674" r:id="rId33"/>
    <p:sldId id="659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1993" autoAdjust="0"/>
  </p:normalViewPr>
  <p:slideViewPr>
    <p:cSldViewPr snapToObjects="1">
      <p:cViewPr>
        <p:scale>
          <a:sx n="108" d="100"/>
          <a:sy n="108" d="100"/>
        </p:scale>
        <p:origin x="-1312" y="-56"/>
      </p:cViewPr>
      <p:guideLst>
        <p:guide orient="horz" pos="25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1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8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long s = x+2*y;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 *= 10;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421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Helvetica Neue"/>
          <a:ea typeface="+mj-ea"/>
          <a:cs typeface="Helvetica Neue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Helvetica"/>
          <a:cs typeface="Helvetic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Helvetica"/>
          <a:cs typeface="Helvetic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/>
          <a:cs typeface="Helvetic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Machine-Level Programming I: Basics</a:t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Slides based on from those of Bryant and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O’Hallaron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80256"/>
            <a:ext cx="8382000" cy="573088"/>
          </a:xfrm>
        </p:spPr>
        <p:txBody>
          <a:bodyPr/>
          <a:lstStyle/>
          <a:p>
            <a:r>
              <a:rPr lang="en-US" dirty="0" smtClean="0"/>
              <a:t>Machine</a:t>
            </a:r>
            <a:r>
              <a:rPr lang="en-US" dirty="0"/>
              <a:t> </a:t>
            </a:r>
            <a:r>
              <a:rPr lang="en-US" dirty="0" smtClean="0"/>
              <a:t>code</a:t>
            </a:r>
            <a:r>
              <a:rPr lang="en-US" dirty="0" smtClean="0"/>
              <a:t>: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701087" cy="3276600"/>
          </a:xfrm>
        </p:spPr>
        <p:txBody>
          <a:bodyPr/>
          <a:lstStyle/>
          <a:p>
            <a:r>
              <a:rPr lang="en-US" dirty="0" smtClean="0"/>
              <a:t>Compute on </a:t>
            </a:r>
            <a:r>
              <a:rPr lang="en-US" dirty="0"/>
              <a:t>register or memory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 smtClean="0"/>
              <a:t>Load/store memory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register</a:t>
            </a:r>
          </a:p>
          <a:p>
            <a:r>
              <a:rPr lang="en-US" dirty="0" smtClean="0"/>
              <a:t>Transfer </a:t>
            </a:r>
            <a:r>
              <a:rPr lang="en-US" dirty="0" smtClean="0"/>
              <a:t>Control</a:t>
            </a:r>
            <a:endParaRPr lang="en-US" dirty="0"/>
          </a:p>
          <a:p>
            <a:pPr lvl="1"/>
            <a:r>
              <a:rPr lang="en-US" dirty="0"/>
              <a:t>Unconditional jumps </a:t>
            </a:r>
            <a:endParaRPr lang="en-US" dirty="0" smtClean="0"/>
          </a:p>
          <a:p>
            <a:pPr lvl="1"/>
            <a:r>
              <a:rPr lang="en-US" dirty="0" smtClean="0"/>
              <a:t>Conditional </a:t>
            </a:r>
            <a:r>
              <a:rPr lang="en-US" dirty="0"/>
              <a:t>branches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860351" y="2514600"/>
            <a:ext cx="119705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 smtClean="0">
                <a:latin typeface="Calibri" pitchFamily="34" charset="0"/>
              </a:rPr>
              <a:t>ASCII text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60350" y="3717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60350" y="4860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461962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–</a:t>
            </a:r>
            <a:r>
              <a:rPr lang="en-US" sz="2000" dirty="0" err="1" smtClean="0">
                <a:latin typeface="Courier New" pitchFamily="49" charset="0"/>
              </a:rPr>
              <a:t>Og</a:t>
            </a:r>
            <a:r>
              <a:rPr lang="en-US" sz="2000" dirty="0" smtClean="0">
                <a:latin typeface="Courier New" pitchFamily="49" charset="0"/>
              </a:rPr>
              <a:t> –c p1.c p2.c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495800" y="4326855"/>
            <a:ext cx="4419600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lvl="1"/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ld</a:t>
            </a:r>
            <a:r>
              <a:rPr lang="en-US" sz="2000" dirty="0" smtClean="0">
                <a:latin typeface="Calibri" pitchFamily="34" charset="0"/>
              </a:rPr>
              <a:t>)</a:t>
            </a:r>
            <a:r>
              <a:rPr lang="en-US" dirty="0"/>
              <a:t> </a:t>
            </a:r>
            <a:r>
              <a:rPr lang="en-US" sz="2000" dirty="0" smtClean="0">
                <a:latin typeface="Calibri"/>
                <a:cs typeface="Calibri"/>
              </a:rPr>
              <a:t>resolves references </a:t>
            </a:r>
            <a:r>
              <a:rPr lang="en-US" sz="2000" dirty="0">
                <a:latin typeface="Calibri"/>
                <a:cs typeface="Calibri"/>
              </a:rPr>
              <a:t>between </a:t>
            </a:r>
            <a:r>
              <a:rPr lang="en-US" sz="2000" dirty="0" smtClean="0">
                <a:latin typeface="Calibri"/>
                <a:cs typeface="Calibri"/>
              </a:rPr>
              <a:t>files, combines </a:t>
            </a:r>
            <a:r>
              <a:rPr lang="en-US" sz="2000" dirty="0">
                <a:latin typeface="Calibri"/>
                <a:cs typeface="Calibri"/>
              </a:rPr>
              <a:t>with libraries</a:t>
            </a:r>
          </a:p>
          <a:p>
            <a:pPr algn="l">
              <a:lnSpc>
                <a:spcPct val="100000"/>
              </a:lnSpc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76388" y="3793455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91589" y="5683758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4176355"/>
            <a:ext cx="31674" cy="14103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30199" y="627856"/>
            <a:ext cx="6997700" cy="573088"/>
          </a:xfrm>
        </p:spPr>
        <p:txBody>
          <a:bodyPr/>
          <a:lstStyle/>
          <a:p>
            <a:r>
              <a:rPr lang="en-US" dirty="0" smtClean="0"/>
              <a:t>From C to Machine Code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389" y="998322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 err="1" smtClean="0"/>
              <a:t>sum.c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81000" y="1524000"/>
            <a:ext cx="308601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void</a:t>
            </a:r>
          </a:p>
          <a:p>
            <a:r>
              <a:rPr lang="en-US" sz="1800" dirty="0">
                <a:latin typeface="Courier New"/>
                <a:cs typeface="Courier New"/>
              </a:rPr>
              <a:t>sum(long x</a:t>
            </a:r>
            <a:r>
              <a:rPr lang="en-US" sz="1800" dirty="0" smtClean="0">
                <a:latin typeface="Courier New"/>
                <a:cs typeface="Courier New"/>
              </a:rPr>
              <a:t>, long </a:t>
            </a:r>
            <a:r>
              <a:rPr lang="en-US" sz="1800" dirty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long </a:t>
            </a:r>
            <a:r>
              <a:rPr lang="en-US" sz="1800" dirty="0">
                <a:latin typeface="Courier New"/>
                <a:cs typeface="Courier New"/>
              </a:rPr>
              <a:t>*</a:t>
            </a:r>
            <a:r>
              <a:rPr lang="en-US" sz="1800" dirty="0" err="1">
                <a:latin typeface="Courier New"/>
                <a:cs typeface="Courier New"/>
              </a:rPr>
              <a:t>dst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	long s = </a:t>
            </a:r>
            <a:r>
              <a:rPr lang="en-US" sz="1800" dirty="0" err="1">
                <a:latin typeface="Courier New"/>
                <a:cs typeface="Courier New"/>
              </a:rPr>
              <a:t>x+y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r>
              <a:rPr lang="da-DK" sz="1800" dirty="0">
                <a:latin typeface="Courier New"/>
                <a:cs typeface="Courier New"/>
              </a:rPr>
              <a:t>	*</a:t>
            </a:r>
            <a:r>
              <a:rPr lang="da-DK" sz="1800" dirty="0" err="1">
                <a:latin typeface="Courier New"/>
                <a:cs typeface="Courier New"/>
              </a:rPr>
              <a:t>dst</a:t>
            </a:r>
            <a:r>
              <a:rPr lang="da-DK" sz="1800" dirty="0">
                <a:latin typeface="Courier New"/>
                <a:cs typeface="Courier New"/>
              </a:rPr>
              <a:t> = s;</a:t>
            </a:r>
          </a:p>
          <a:p>
            <a:r>
              <a:rPr lang="da-DK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153115" y="1192530"/>
            <a:ext cx="2381285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6248400" y="1641793"/>
            <a:ext cx="276135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sum: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	%</a:t>
            </a:r>
            <a:r>
              <a:rPr lang="en-US" sz="1800" dirty="0" err="1">
                <a:latin typeface="Courier New"/>
                <a:cs typeface="Courier New"/>
              </a:rPr>
              <a:t>rsi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	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, (%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ret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44803" y="4129640"/>
            <a:ext cx="2511425" cy="230576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0x48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0x01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0xf7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0x48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0x89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0x3a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...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44803" y="3696521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um.o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" name="Curved Connector 2"/>
          <p:cNvCxnSpPr>
            <a:stCxn id="149508" idx="2"/>
            <a:endCxn id="8" idx="1"/>
          </p:cNvCxnSpPr>
          <p:nvPr/>
        </p:nvCxnSpPr>
        <p:spPr bwMode="auto">
          <a:xfrm rot="16200000" flipH="1">
            <a:off x="1669525" y="3807241"/>
            <a:ext cx="1729759" cy="1220798"/>
          </a:xfrm>
          <a:prstGeom prst="curvedConnector2">
            <a:avLst/>
          </a:prstGeom>
          <a:noFill/>
          <a:ln w="25400" cap="flat" cmpd="sng" algn="ctr">
            <a:solidFill>
              <a:srgbClr val="25258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95675" y="4724400"/>
            <a:ext cx="17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–c </a:t>
            </a:r>
            <a:r>
              <a:rPr lang="en-US" sz="1800" dirty="0" err="1" smtClean="0">
                <a:latin typeface="Calibri" pitchFamily="34" charset="0"/>
              </a:rPr>
              <a:t>sum.c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7" name="Curved Connector 6"/>
          <p:cNvCxnSpPr>
            <a:stCxn id="149508" idx="3"/>
            <a:endCxn id="149510" idx="1"/>
          </p:cNvCxnSpPr>
          <p:nvPr/>
        </p:nvCxnSpPr>
        <p:spPr bwMode="auto">
          <a:xfrm flipV="1">
            <a:off x="3467010" y="2240675"/>
            <a:ext cx="2781390" cy="297706"/>
          </a:xfrm>
          <a:prstGeom prst="curvedConnector3">
            <a:avLst>
              <a:gd name="adj1" fmla="val 52959"/>
            </a:avLst>
          </a:prstGeom>
          <a:noFill/>
          <a:ln w="25400" cap="flat" cmpd="sng" algn="ctr">
            <a:solidFill>
              <a:srgbClr val="25258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038600" y="1927692"/>
            <a:ext cx="181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–S </a:t>
            </a:r>
            <a:r>
              <a:rPr lang="en-US" sz="1800" dirty="0" err="1" smtClean="0">
                <a:latin typeface="Calibri" pitchFamily="34" charset="0"/>
              </a:rPr>
              <a:t>sum.c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29" name="Curved Connector 28"/>
          <p:cNvCxnSpPr>
            <a:endCxn id="8" idx="3"/>
          </p:cNvCxnSpPr>
          <p:nvPr/>
        </p:nvCxnSpPr>
        <p:spPr bwMode="auto">
          <a:xfrm rot="5400000">
            <a:off x="5457546" y="3030324"/>
            <a:ext cx="2450879" cy="2053513"/>
          </a:xfrm>
          <a:prstGeom prst="curvedConnector2">
            <a:avLst/>
          </a:prstGeom>
          <a:noFill/>
          <a:ln w="25400" cap="flat" cmpd="sng" algn="ctr">
            <a:solidFill>
              <a:srgbClr val="25258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73900" y="4355068"/>
            <a:ext cx="179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–c </a:t>
            </a:r>
            <a:r>
              <a:rPr lang="en-US" sz="1800" dirty="0" err="1" smtClean="0">
                <a:latin typeface="Calibri" pitchFamily="34" charset="0"/>
              </a:rPr>
              <a:t>sum.s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5760520" y="110592"/>
            <a:ext cx="3106772" cy="887730"/>
          </a:xfrm>
          <a:prstGeom prst="wedgeRectCallout">
            <a:avLst>
              <a:gd name="adj1" fmla="val -23860"/>
              <a:gd name="adj2" fmla="val 85017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latin typeface="Helvetica"/>
                <a:cs typeface="Helvetica"/>
              </a:rPr>
              <a:t>human-readable form of machine code</a:t>
            </a:r>
            <a:endParaRPr lang="en-US" sz="2000" b="0" dirty="0" smtClean="0">
              <a:latin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389" y="998322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 err="1" smtClean="0"/>
              <a:t>sum.c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81000" y="1524000"/>
            <a:ext cx="308601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void</a:t>
            </a:r>
          </a:p>
          <a:p>
            <a:r>
              <a:rPr lang="en-US" sz="1800" dirty="0">
                <a:latin typeface="Courier New"/>
                <a:cs typeface="Courier New"/>
              </a:rPr>
              <a:t>sum(long x</a:t>
            </a:r>
            <a:r>
              <a:rPr lang="en-US" sz="1800" dirty="0" smtClean="0">
                <a:latin typeface="Courier New"/>
                <a:cs typeface="Courier New"/>
              </a:rPr>
              <a:t>, long </a:t>
            </a:r>
            <a:r>
              <a:rPr lang="en-US" sz="1800" dirty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long </a:t>
            </a:r>
            <a:r>
              <a:rPr lang="en-US" sz="1800" dirty="0">
                <a:latin typeface="Courier New"/>
                <a:cs typeface="Courier New"/>
              </a:rPr>
              <a:t>*</a:t>
            </a:r>
            <a:r>
              <a:rPr lang="en-US" sz="1800" dirty="0" err="1">
                <a:latin typeface="Courier New"/>
                <a:cs typeface="Courier New"/>
              </a:rPr>
              <a:t>dst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	long s = </a:t>
            </a:r>
            <a:r>
              <a:rPr lang="en-US" sz="1800" dirty="0" err="1">
                <a:latin typeface="Courier New"/>
                <a:cs typeface="Courier New"/>
              </a:rPr>
              <a:t>x+y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r>
              <a:rPr lang="da-DK" sz="1800" dirty="0">
                <a:latin typeface="Courier New"/>
                <a:cs typeface="Courier New"/>
              </a:rPr>
              <a:t>	*</a:t>
            </a:r>
            <a:r>
              <a:rPr lang="da-DK" sz="1800" dirty="0" err="1">
                <a:latin typeface="Courier New"/>
                <a:cs typeface="Courier New"/>
              </a:rPr>
              <a:t>dst</a:t>
            </a:r>
            <a:r>
              <a:rPr lang="da-DK" sz="1800" dirty="0">
                <a:latin typeface="Courier New"/>
                <a:cs typeface="Courier New"/>
              </a:rPr>
              <a:t> = s;</a:t>
            </a:r>
          </a:p>
          <a:p>
            <a:r>
              <a:rPr lang="da-DK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153115" y="1192530"/>
            <a:ext cx="2381285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6248400" y="1641793"/>
            <a:ext cx="276135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sum: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	%</a:t>
            </a:r>
            <a:r>
              <a:rPr lang="en-US" sz="1800" dirty="0" err="1">
                <a:latin typeface="Courier New"/>
                <a:cs typeface="Courier New"/>
              </a:rPr>
              <a:t>rsi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	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, (%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ret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44803" y="4129640"/>
            <a:ext cx="2511425" cy="230576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0x48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0x01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0xf7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0x48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0x89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0x3a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...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44803" y="3696521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um.o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" name="Curved Connector 2"/>
          <p:cNvCxnSpPr>
            <a:stCxn id="149508" idx="2"/>
            <a:endCxn id="8" idx="1"/>
          </p:cNvCxnSpPr>
          <p:nvPr/>
        </p:nvCxnSpPr>
        <p:spPr bwMode="auto">
          <a:xfrm rot="16200000" flipH="1">
            <a:off x="1669525" y="3807241"/>
            <a:ext cx="1729759" cy="1220798"/>
          </a:xfrm>
          <a:prstGeom prst="curved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95675" y="4724400"/>
            <a:ext cx="17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–c </a:t>
            </a:r>
            <a:r>
              <a:rPr lang="en-US" sz="1800" dirty="0" err="1" smtClean="0">
                <a:latin typeface="Calibri" pitchFamily="34" charset="0"/>
              </a:rPr>
              <a:t>sum.c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7" name="Curved Connector 6"/>
          <p:cNvCxnSpPr>
            <a:stCxn id="149508" idx="3"/>
            <a:endCxn id="149510" idx="1"/>
          </p:cNvCxnSpPr>
          <p:nvPr/>
        </p:nvCxnSpPr>
        <p:spPr bwMode="auto">
          <a:xfrm flipV="1">
            <a:off x="3467010" y="2240675"/>
            <a:ext cx="2781390" cy="297706"/>
          </a:xfrm>
          <a:prstGeom prst="curvedConnector3">
            <a:avLst>
              <a:gd name="adj1" fmla="val 52959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904589" y="1927692"/>
            <a:ext cx="181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–S </a:t>
            </a:r>
            <a:r>
              <a:rPr lang="en-US" sz="1800" dirty="0" err="1" smtClean="0">
                <a:latin typeface="Calibri" pitchFamily="34" charset="0"/>
              </a:rPr>
              <a:t>sum.c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29" name="Curved Connector 28"/>
          <p:cNvCxnSpPr>
            <a:endCxn id="8" idx="3"/>
          </p:cNvCxnSpPr>
          <p:nvPr/>
        </p:nvCxnSpPr>
        <p:spPr bwMode="auto">
          <a:xfrm rot="5400000">
            <a:off x="5457546" y="3030324"/>
            <a:ext cx="2450879" cy="2053513"/>
          </a:xfrm>
          <a:prstGeom prst="curved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73900" y="4355068"/>
            <a:ext cx="179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–c </a:t>
            </a:r>
            <a:r>
              <a:rPr lang="en-US" sz="1800" dirty="0" err="1" smtClean="0">
                <a:latin typeface="Calibri" pitchFamily="34" charset="0"/>
              </a:rPr>
              <a:t>sum.s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17" name="Curved Connector 16"/>
          <p:cNvCxnSpPr/>
          <p:nvPr/>
        </p:nvCxnSpPr>
        <p:spPr bwMode="auto">
          <a:xfrm rot="5400000">
            <a:off x="5296867" y="2816955"/>
            <a:ext cx="2450879" cy="2053513"/>
          </a:xfrm>
          <a:prstGeom prst="curved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849808" y="4422820"/>
            <a:ext cx="39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?</a:t>
            </a:r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95550" y="3151957"/>
            <a:ext cx="1983648" cy="369332"/>
          </a:xfrm>
          <a:prstGeom prst="rect">
            <a:avLst/>
          </a:prstGeom>
          <a:solidFill>
            <a:srgbClr val="F1C7C7"/>
          </a:solidFill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objdump</a:t>
            </a:r>
            <a:r>
              <a:rPr lang="en-US" sz="1800" dirty="0" smtClean="0">
                <a:latin typeface="Calibri" pitchFamily="34" charset="0"/>
              </a:rPr>
              <a:t> –d </a:t>
            </a:r>
            <a:r>
              <a:rPr lang="en-US" sz="1800" dirty="0" err="1" smtClean="0">
                <a:latin typeface="Calibri" pitchFamily="34" charset="0"/>
              </a:rPr>
              <a:t>sum.o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892548" y="783436"/>
            <a:ext cx="41910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 smtClean="0">
                <a:latin typeface="Courier"/>
                <a:cs typeface="Courier"/>
              </a:rPr>
              <a:t>&lt;</a:t>
            </a:r>
            <a:r>
              <a:rPr lang="en-US" sz="1800" dirty="0">
                <a:latin typeface="Courier"/>
                <a:cs typeface="Courier"/>
              </a:rPr>
              <a:t>sum&gt;:</a:t>
            </a:r>
          </a:p>
          <a:p>
            <a:r>
              <a:rPr lang="nb-NO" sz="1800" dirty="0" smtClean="0">
                <a:latin typeface="Courier"/>
                <a:cs typeface="Courier"/>
              </a:rPr>
              <a:t>0: 48 </a:t>
            </a:r>
            <a:r>
              <a:rPr lang="nb-NO" sz="1800" dirty="0">
                <a:latin typeface="Courier"/>
                <a:cs typeface="Courier"/>
              </a:rPr>
              <a:t>01 f7  </a:t>
            </a:r>
            <a:r>
              <a:rPr lang="nb-NO" sz="1800" dirty="0" err="1" smtClean="0">
                <a:latin typeface="Courier"/>
                <a:cs typeface="Courier"/>
              </a:rPr>
              <a:t>add</a:t>
            </a:r>
            <a:r>
              <a:rPr lang="nb-NO" sz="1800" dirty="0" smtClean="0">
                <a:latin typeface="Courier"/>
                <a:cs typeface="Courier"/>
              </a:rPr>
              <a:t>  %</a:t>
            </a:r>
            <a:r>
              <a:rPr lang="nb-NO" sz="1800" dirty="0" err="1">
                <a:latin typeface="Courier"/>
                <a:cs typeface="Courier"/>
              </a:rPr>
              <a:t>rsi</a:t>
            </a:r>
            <a:r>
              <a:rPr lang="nb-NO" sz="1800" dirty="0">
                <a:latin typeface="Courier"/>
                <a:cs typeface="Courier"/>
              </a:rPr>
              <a:t>,%</a:t>
            </a:r>
            <a:r>
              <a:rPr lang="nb-NO" sz="1800" dirty="0" err="1">
                <a:latin typeface="Courier"/>
                <a:cs typeface="Courier"/>
              </a:rPr>
              <a:t>rdi</a:t>
            </a:r>
            <a:endParaRPr lang="nb-NO" sz="1800" dirty="0">
              <a:latin typeface="Courier"/>
              <a:cs typeface="Courier"/>
            </a:endParaRPr>
          </a:p>
          <a:p>
            <a:r>
              <a:rPr lang="sk-SK" sz="1800" dirty="0" smtClean="0">
                <a:latin typeface="Courier"/>
                <a:cs typeface="Courier"/>
              </a:rPr>
              <a:t>3: 48 </a:t>
            </a:r>
            <a:r>
              <a:rPr lang="sk-SK" sz="1800" dirty="0">
                <a:latin typeface="Courier"/>
                <a:cs typeface="Courier"/>
              </a:rPr>
              <a:t>89 3a  </a:t>
            </a:r>
            <a:r>
              <a:rPr lang="sk-SK" sz="1800" dirty="0" smtClean="0">
                <a:latin typeface="Courier"/>
                <a:cs typeface="Courier"/>
              </a:rPr>
              <a:t>mov  %</a:t>
            </a:r>
            <a:r>
              <a:rPr lang="sk-SK" sz="1800" dirty="0">
                <a:latin typeface="Courier"/>
                <a:cs typeface="Courier"/>
              </a:rPr>
              <a:t>rdi,(%rdx)</a:t>
            </a:r>
          </a:p>
          <a:p>
            <a:r>
              <a:rPr lang="sk-SK" sz="1800" dirty="0" smtClean="0">
                <a:latin typeface="Courier"/>
                <a:cs typeface="Courier"/>
              </a:rPr>
              <a:t>6: c3        retq </a:t>
            </a:r>
            <a:endParaRPr lang="en-US" sz="1800" dirty="0" smtClean="0">
              <a:latin typeface="Courier"/>
              <a:cs typeface="Courier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5760520" y="110592"/>
            <a:ext cx="3106772" cy="887730"/>
          </a:xfrm>
          <a:prstGeom prst="wedgeRectCallout">
            <a:avLst>
              <a:gd name="adj1" fmla="val -23860"/>
              <a:gd name="adj2" fmla="val 85017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latin typeface="Helvetica"/>
                <a:cs typeface="Helvetica"/>
              </a:rPr>
              <a:t>approximate version of </a:t>
            </a:r>
            <a:r>
              <a:rPr lang="en-US" sz="2000" b="0" dirty="0" err="1" smtClean="0">
                <a:latin typeface="Helvetica"/>
                <a:cs typeface="Helvetica"/>
              </a:rPr>
              <a:t>sum.s</a:t>
            </a: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3406" y="3552761"/>
            <a:ext cx="2365288" cy="646331"/>
          </a:xfrm>
          <a:prstGeom prst="rect">
            <a:avLst/>
          </a:prstGeom>
          <a:solidFill>
            <a:srgbClr val="F1C7C7"/>
          </a:solidFill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gdb</a:t>
            </a:r>
            <a:r>
              <a:rPr lang="en-US" sz="1800" dirty="0" smtClean="0">
                <a:latin typeface="Calibri" pitchFamily="34" charset="0"/>
              </a:rPr>
              <a:t> sum</a:t>
            </a:r>
          </a:p>
          <a:p>
            <a:r>
              <a:rPr lang="en-US" sz="1800" dirty="0" smtClean="0">
                <a:latin typeface="Calibri" pitchFamily="34" charset="0"/>
              </a:rPr>
              <a:t>(</a:t>
            </a:r>
            <a:r>
              <a:rPr lang="en-US" sz="1800" dirty="0" err="1" smtClean="0">
                <a:latin typeface="Calibri" pitchFamily="34" charset="0"/>
              </a:rPr>
              <a:t>gdb</a:t>
            </a:r>
            <a:r>
              <a:rPr lang="en-US" sz="1800" dirty="0" smtClean="0">
                <a:latin typeface="Calibri" pitchFamily="34" charset="0"/>
              </a:rPr>
              <a:t>) disassemble sum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3414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 dirty="0" smtClean="0"/>
              <a:t>Machine code example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389" y="998322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 err="1" smtClean="0"/>
              <a:t>sum.c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81000" y="1524000"/>
            <a:ext cx="308601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void</a:t>
            </a:r>
          </a:p>
          <a:p>
            <a:r>
              <a:rPr lang="en-US" sz="1800" dirty="0">
                <a:latin typeface="Courier New"/>
                <a:cs typeface="Courier New"/>
              </a:rPr>
              <a:t>sum(long x</a:t>
            </a:r>
            <a:r>
              <a:rPr lang="en-US" sz="1800" dirty="0" smtClean="0">
                <a:latin typeface="Courier New"/>
                <a:cs typeface="Courier New"/>
              </a:rPr>
              <a:t>, long </a:t>
            </a:r>
            <a:r>
              <a:rPr lang="en-US" sz="1800" dirty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long </a:t>
            </a:r>
            <a:r>
              <a:rPr lang="en-US" sz="1800" dirty="0">
                <a:latin typeface="Courier New"/>
                <a:cs typeface="Courier New"/>
              </a:rPr>
              <a:t>*</a:t>
            </a:r>
            <a:r>
              <a:rPr lang="en-US" sz="1800" dirty="0" err="1">
                <a:latin typeface="Courier New"/>
                <a:cs typeface="Courier New"/>
              </a:rPr>
              <a:t>dst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	long s = </a:t>
            </a:r>
            <a:r>
              <a:rPr lang="en-US" sz="1800" dirty="0" err="1">
                <a:latin typeface="Courier New"/>
                <a:cs typeface="Courier New"/>
              </a:rPr>
              <a:t>x+y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r>
              <a:rPr lang="da-DK" sz="1800" dirty="0">
                <a:latin typeface="Courier New"/>
                <a:cs typeface="Courier New"/>
              </a:rPr>
              <a:t>	*</a:t>
            </a:r>
            <a:r>
              <a:rPr lang="da-DK" sz="1800" dirty="0" err="1">
                <a:latin typeface="Courier New"/>
                <a:cs typeface="Courier New"/>
              </a:rPr>
              <a:t>dst</a:t>
            </a:r>
            <a:r>
              <a:rPr lang="da-DK" sz="1800" dirty="0">
                <a:latin typeface="Courier New"/>
                <a:cs typeface="Courier New"/>
              </a:rPr>
              <a:t> = s;</a:t>
            </a:r>
          </a:p>
          <a:p>
            <a:r>
              <a:rPr lang="da-DK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153115" y="1192530"/>
            <a:ext cx="2381285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6248400" y="1641793"/>
            <a:ext cx="276135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sum: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	%</a:t>
            </a:r>
            <a:r>
              <a:rPr lang="en-US" sz="1800" dirty="0" err="1">
                <a:latin typeface="Courier New"/>
                <a:cs typeface="Courier New"/>
              </a:rPr>
              <a:t>rsi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	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, (%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ret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44803" y="4129640"/>
            <a:ext cx="2511425" cy="230576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0x48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0x01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0xf7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0x48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0x89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0x3a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...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44803" y="3696521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um.o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" name="Curved Connector 2"/>
          <p:cNvCxnSpPr>
            <a:stCxn id="149508" idx="2"/>
            <a:endCxn id="8" idx="1"/>
          </p:cNvCxnSpPr>
          <p:nvPr/>
        </p:nvCxnSpPr>
        <p:spPr bwMode="auto">
          <a:xfrm rot="16200000" flipH="1">
            <a:off x="1669525" y="3807241"/>
            <a:ext cx="1729759" cy="1220798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95675" y="4724400"/>
            <a:ext cx="17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–c </a:t>
            </a:r>
            <a:r>
              <a:rPr lang="en-US" sz="1800" dirty="0" err="1" smtClean="0">
                <a:latin typeface="Calibri" pitchFamily="34" charset="0"/>
              </a:rPr>
              <a:t>sum.c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7" name="Curved Connector 6"/>
          <p:cNvCxnSpPr>
            <a:stCxn id="149508" idx="3"/>
            <a:endCxn id="149510" idx="1"/>
          </p:cNvCxnSpPr>
          <p:nvPr/>
        </p:nvCxnSpPr>
        <p:spPr bwMode="auto">
          <a:xfrm flipV="1">
            <a:off x="3467010" y="2240675"/>
            <a:ext cx="2781390" cy="297706"/>
          </a:xfrm>
          <a:prstGeom prst="curvedConnector3">
            <a:avLst>
              <a:gd name="adj1" fmla="val 5295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038600" y="1927692"/>
            <a:ext cx="181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–S </a:t>
            </a:r>
            <a:r>
              <a:rPr lang="en-US" sz="1800" dirty="0" err="1" smtClean="0">
                <a:latin typeface="Calibri" pitchFamily="34" charset="0"/>
              </a:rPr>
              <a:t>sum.c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29" name="Curved Connector 28"/>
          <p:cNvCxnSpPr>
            <a:endCxn id="8" idx="3"/>
          </p:cNvCxnSpPr>
          <p:nvPr/>
        </p:nvCxnSpPr>
        <p:spPr bwMode="auto">
          <a:xfrm rot="5400000">
            <a:off x="5457546" y="3030324"/>
            <a:ext cx="2450879" cy="2053513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73900" y="4355068"/>
            <a:ext cx="179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gcc</a:t>
            </a:r>
            <a:r>
              <a:rPr lang="en-US" sz="1800" dirty="0" smtClean="0">
                <a:latin typeface="Calibri" pitchFamily="34" charset="0"/>
              </a:rPr>
              <a:t> –</a:t>
            </a:r>
            <a:r>
              <a:rPr lang="en-US" sz="1800" dirty="0" err="1" smtClean="0">
                <a:latin typeface="Calibri" pitchFamily="34" charset="0"/>
              </a:rPr>
              <a:t>Og</a:t>
            </a:r>
            <a:r>
              <a:rPr lang="en-US" sz="1800" dirty="0" smtClean="0">
                <a:latin typeface="Calibri" pitchFamily="34" charset="0"/>
              </a:rPr>
              <a:t> –c </a:t>
            </a:r>
            <a:r>
              <a:rPr lang="en-US" sz="1800" dirty="0" err="1" smtClean="0">
                <a:latin typeface="Calibri" pitchFamily="34" charset="0"/>
              </a:rPr>
              <a:t>sum.s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342962" y="2971800"/>
            <a:ext cx="1478827" cy="25723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20189" y="2297024"/>
            <a:ext cx="2347103" cy="24135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488445" y="5282520"/>
            <a:ext cx="1083555" cy="88968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5902981" y="3011842"/>
            <a:ext cx="3106772" cy="887730"/>
          </a:xfrm>
          <a:prstGeom prst="wedgeRectCallout">
            <a:avLst>
              <a:gd name="adj1" fmla="val -1907"/>
              <a:gd name="adj2" fmla="val -10174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2000" b="0" dirty="0">
                <a:latin typeface="Helvetica"/>
                <a:cs typeface="Helvetica"/>
              </a:rPr>
              <a:t>Move 8-byte value (quad-words) from register %</a:t>
            </a:r>
            <a:r>
              <a:rPr lang="en-US" sz="2000" b="0" dirty="0" err="1" smtClean="0">
                <a:latin typeface="Helvetica"/>
                <a:cs typeface="Helvetica"/>
              </a:rPr>
              <a:t>rdi</a:t>
            </a:r>
            <a:r>
              <a:rPr lang="en-US" sz="2000" b="0" dirty="0" smtClean="0">
                <a:latin typeface="Helvetica"/>
                <a:cs typeface="Helvetica"/>
              </a:rPr>
              <a:t> </a:t>
            </a:r>
            <a:r>
              <a:rPr lang="en-US" sz="2000" b="0" dirty="0">
                <a:latin typeface="Helvetica"/>
                <a:cs typeface="Helvetica"/>
              </a:rPr>
              <a:t>to </a:t>
            </a:r>
            <a:r>
              <a:rPr lang="en-US" sz="2000" b="0" dirty="0" smtClean="0">
                <a:latin typeface="Helvetica"/>
                <a:cs typeface="Helvetica"/>
              </a:rPr>
              <a:t>memory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5520514" y="5550735"/>
            <a:ext cx="2251886" cy="621465"/>
          </a:xfrm>
          <a:prstGeom prst="wedgeRectCallout">
            <a:avLst>
              <a:gd name="adj1" fmla="val -77605"/>
              <a:gd name="adj2" fmla="val -46111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2000" b="0" dirty="0" smtClean="0">
                <a:latin typeface="Helvetica"/>
                <a:cs typeface="Helvetica"/>
              </a:rPr>
              <a:t>3-byte instruction </a:t>
            </a:r>
            <a:endParaRPr lang="en-US" sz="2000" b="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12510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/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4 bytes (also low-order 1 &amp; 2 bytes)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 bwMode="auto">
          <a:xfrm>
            <a:off x="3657600" y="2514600"/>
            <a:ext cx="228600" cy="381000"/>
          </a:xfrm>
          <a:prstGeom prst="ellipse">
            <a:avLst/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590800" y="2514600"/>
            <a:ext cx="228600" cy="381000"/>
          </a:xfrm>
          <a:prstGeom prst="ellipse">
            <a:avLst/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37686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movq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>
                <a:solidFill>
                  <a:srgbClr val="0000FF"/>
                </a:solidFill>
              </a:rPr>
              <a:t>Source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</a:rPr>
              <a:t>Dest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</a:t>
            </a:r>
            <a:r>
              <a:rPr lang="en-US" dirty="0" smtClean="0"/>
              <a:t>, or 4 bytes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</a:t>
            </a:r>
            <a:r>
              <a:rPr lang="en-US" dirty="0" smtClean="0"/>
              <a:t>16 </a:t>
            </a:r>
            <a:r>
              <a:rPr lang="en-US" dirty="0"/>
              <a:t>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 smtClean="0"/>
              <a:t>Some have </a:t>
            </a:r>
            <a:r>
              <a:rPr lang="en-US" dirty="0"/>
              <a:t>special uses for particular </a:t>
            </a:r>
            <a:r>
              <a:rPr lang="en-US" dirty="0" smtClean="0"/>
              <a:t>instructions: e.g. </a:t>
            </a:r>
            <a:r>
              <a:rPr lang="en-US" b="1" dirty="0" smtClean="0">
                <a:latin typeface="Courier New"/>
                <a:cs typeface="Courier New"/>
              </a:rPr>
              <a:t>%</a:t>
            </a:r>
            <a:r>
              <a:rPr lang="en-US" b="1" dirty="0" err="1" smtClean="0">
                <a:latin typeface="Courier New"/>
                <a:cs typeface="Courier New"/>
              </a:rPr>
              <a:t>rsp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/>
              <a:t>Various “address modes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5537200" cy="573088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5834230" y="2819400"/>
            <a:ext cx="1828800" cy="381000"/>
          </a:xfrm>
          <a:prstGeom prst="wedgeRectCallout">
            <a:avLst>
              <a:gd name="adj1" fmla="val -155199"/>
              <a:gd name="adj2" fmla="val -43972"/>
            </a:avLst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Helvetica"/>
                <a:cs typeface="Helvetica"/>
              </a:rPr>
              <a:t>Prefixed with $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movq</a:t>
            </a:r>
            <a:r>
              <a:rPr lang="en-US" smtClean="0"/>
              <a:t> </a:t>
            </a:r>
            <a:r>
              <a:rPr lang="en-US"/>
              <a:t>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$0x4,</a:t>
            </a:r>
            <a:r>
              <a:rPr lang="en-US" sz="2000" dirty="0" smtClean="0">
                <a:latin typeface="Courier New" pitchFamily="49" charset="0"/>
              </a:rPr>
              <a:t>%rax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$-147,(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80772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  <a:endParaRPr lang="en-US" sz="2400" dirty="0"/>
          </a:p>
          <a:p>
            <a:pPr marL="338138" lvl="1" indent="0" defTabSz="895350">
              <a:buNone/>
              <a:tabLst>
                <a:tab pos="2349500" algn="l"/>
                <a:tab pos="4114800" algn="l"/>
              </a:tabLst>
            </a:pP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cx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bp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 smtClean="0"/>
              <a:t>Example of Simple Addressing</a:t>
            </a:r>
            <a:endParaRPr lang="en-US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456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  <p:sp>
        <p:nvSpPr>
          <p:cNvPr id="3" name="Rectangular Callout 2"/>
          <p:cNvSpPr/>
          <p:nvPr/>
        </p:nvSpPr>
        <p:spPr bwMode="auto">
          <a:xfrm>
            <a:off x="3292383" y="1656948"/>
            <a:ext cx="1524000" cy="609600"/>
          </a:xfrm>
          <a:prstGeom prst="wedgeRectCallout">
            <a:avLst>
              <a:gd name="adj1" fmla="val -77158"/>
              <a:gd name="adj2" fmla="val 12993"/>
            </a:avLst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Helvetica"/>
                <a:cs typeface="Helvetica"/>
              </a:rPr>
              <a:t>Value of first argument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3124200" y="2438400"/>
            <a:ext cx="1692183" cy="609600"/>
          </a:xfrm>
          <a:prstGeom prst="wedgeRectCallout">
            <a:avLst>
              <a:gd name="adj1" fmla="val -64578"/>
              <a:gd name="adj2" fmla="val -27512"/>
            </a:avLst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latin typeface="Helvetica"/>
                <a:cs typeface="Helvetica"/>
              </a:rPr>
              <a:t>Value of second argument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rax  # t0 = *xp  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11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(%rsi),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rdx  # t1 = *yp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672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456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%rdx, (%rdi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*xp = t1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00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456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%rax, (%rsi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*yp = t0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70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839200" cy="573088"/>
          </a:xfrm>
        </p:spPr>
        <p:txBody>
          <a:bodyPr/>
          <a:lstStyle/>
          <a:p>
            <a:r>
              <a:rPr lang="en-US" dirty="0" smtClean="0"/>
              <a:t>Complete Memory Addressing </a:t>
            </a:r>
            <a:r>
              <a:rPr lang="en-US" dirty="0"/>
              <a:t>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General </a:t>
            </a:r>
            <a:r>
              <a:rPr lang="en-US" dirty="0"/>
              <a:t>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</a:t>
            </a:r>
            <a:r>
              <a:rPr lang="en-US" dirty="0" smtClean="0"/>
              <a:t>”</a:t>
            </a:r>
            <a:endParaRPr lang="en-US" dirty="0"/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</a:t>
            </a:r>
            <a:r>
              <a:rPr lang="en-US" dirty="0" smtClean="0"/>
              <a:t>16 </a:t>
            </a:r>
            <a:r>
              <a:rPr lang="en-US" dirty="0"/>
              <a:t>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</a:t>
            </a:r>
            <a:r>
              <a:rPr lang="en-US" dirty="0"/>
              <a:t>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7699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563922"/>
              </p:ext>
            </p:extLst>
          </p:nvPr>
        </p:nvGraphicFramePr>
        <p:xfrm>
          <a:off x="1014911" y="304038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72101"/>
              </p:ext>
            </p:extLst>
          </p:nvPr>
        </p:nvGraphicFramePr>
        <p:xfrm>
          <a:off x="1014911" y="304800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74501"/>
              </p:ext>
            </p:extLst>
          </p:nvPr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0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23999"/>
            <a:ext cx="7896225" cy="4810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/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2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  <p:extLst>
      <p:ext uri="{BB962C8B-B14F-4D97-AF65-F5344CB8AC3E}">
        <p14:creationId xmlns:p14="http://schemas.microsoft.com/office/powerpoint/2010/main" val="161664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248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Intel processor</a:t>
            </a:r>
            <a:r>
              <a:rPr lang="en-US" dirty="0"/>
              <a:t>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Intel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</a:t>
            </a:r>
            <a:r>
              <a:rPr lang="en-US" dirty="0" smtClean="0"/>
              <a:t>”, capable of running Unix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4E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Intel x86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2	2006	291M	1060-3500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multi-core Intel processor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	1700-3900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Four cores (our shark machines)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2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smtClean="0"/>
              <a:t>,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  (load effective address)</a:t>
            </a:r>
            <a:endParaRPr lang="en-US" dirty="0"/>
          </a:p>
          <a:p>
            <a:pPr marL="552450" lvl="1"/>
            <a:r>
              <a:rPr lang="en-US" dirty="0" smtClean="0"/>
              <a:t>Set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 smtClean="0"/>
              <a:t> </a:t>
            </a:r>
            <a:r>
              <a:rPr lang="en-US" dirty="0"/>
              <a:t>to address denoted by </a:t>
            </a:r>
            <a:r>
              <a:rPr lang="en-US" dirty="0" err="1" smtClean="0"/>
              <a:t>src</a:t>
            </a:r>
            <a:r>
              <a:rPr lang="en-US" dirty="0" smtClean="0"/>
              <a:t> address mode expression</a:t>
            </a:r>
            <a:endParaRPr lang="en-US" dirty="0"/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49022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m3(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4229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2),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t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=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4978400"/>
            <a:ext cx="3520946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Assembly (</a:t>
            </a:r>
            <a:r>
              <a:rPr lang="en-US" sz="2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gcc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–</a:t>
            </a:r>
            <a:r>
              <a:rPr lang="en-US" sz="2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Og</a:t>
            </a: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–S m3.c)</a:t>
            </a:r>
            <a:endParaRPr lang="en-US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1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</a:t>
            </a:r>
            <a:r>
              <a:rPr lang="en-US" dirty="0" smtClean="0"/>
              <a:t>Puzzle</a:t>
            </a:r>
            <a:endParaRPr lang="en-US" dirty="0"/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752005" y="2209800"/>
            <a:ext cx="3886200" cy="1118333"/>
          </a:xfrm>
          <a:prstGeom prst="rect">
            <a:avLst/>
          </a:prstGeom>
          <a:solidFill>
            <a:srgbClr val="F6F5BD"/>
          </a:solidFill>
          <a:ln w="12700" cap="flat">
            <a:solidFill>
              <a:srgbClr val="CCFFCC"/>
            </a:solidFill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err="1" smtClean="0">
                <a:latin typeface="Courier New"/>
                <a:cs typeface="Courier New"/>
              </a:rPr>
              <a:t>leaq</a:t>
            </a:r>
            <a:r>
              <a:rPr lang="en-US" sz="1800" dirty="0" smtClean="0">
                <a:latin typeface="Courier New"/>
                <a:cs typeface="Courier New"/>
              </a:rPr>
              <a:t>	(%rdi,%rsi,2), %</a:t>
            </a:r>
            <a:r>
              <a:rPr lang="en-US" sz="1800" dirty="0" err="1" smtClean="0">
                <a:latin typeface="Courier New"/>
                <a:cs typeface="Courier New"/>
              </a:rPr>
              <a:t>rax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leaq</a:t>
            </a:r>
            <a:r>
              <a:rPr lang="en-US" sz="1800" dirty="0" smtClean="0">
                <a:latin typeface="Courier New"/>
                <a:cs typeface="Courier New"/>
              </a:rPr>
              <a:t>	(%rax,%rax,4), %</a:t>
            </a:r>
            <a:r>
              <a:rPr lang="en-US" sz="1800" dirty="0" err="1" smtClean="0">
                <a:latin typeface="Courier New"/>
                <a:cs typeface="Courier New"/>
              </a:rPr>
              <a:t>rax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 smtClean="0">
                <a:latin typeface="Courier New"/>
                <a:cs typeface="Courier New"/>
              </a:rPr>
              <a:t>	%</a:t>
            </a:r>
            <a:r>
              <a:rPr lang="en-US" sz="1800" dirty="0" err="1" smtClean="0">
                <a:latin typeface="Courier New"/>
                <a:cs typeface="Courier New"/>
              </a:rPr>
              <a:t>rax</a:t>
            </a:r>
            <a:r>
              <a:rPr lang="en-US" sz="1800" dirty="0" smtClean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392439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Suppose %</a:t>
            </a:r>
            <a:r>
              <a:rPr lang="en-US" sz="1800" dirty="0" err="1" smtClean="0">
                <a:latin typeface="Calibri" pitchFamily="34" charset="0"/>
              </a:rPr>
              <a:t>rdi</a:t>
            </a:r>
            <a:r>
              <a:rPr lang="en-US" sz="1800" dirty="0" smtClean="0">
                <a:latin typeface="Calibri" pitchFamily="34" charset="0"/>
              </a:rPr>
              <a:t>, %</a:t>
            </a:r>
            <a:r>
              <a:rPr lang="en-US" sz="1800" dirty="0" err="1" smtClean="0">
                <a:latin typeface="Calibri" pitchFamily="34" charset="0"/>
              </a:rPr>
              <a:t>rsi</a:t>
            </a:r>
            <a:r>
              <a:rPr lang="en-US" sz="1800" dirty="0" smtClean="0">
                <a:latin typeface="Calibri" pitchFamily="34" charset="0"/>
              </a:rPr>
              <a:t>, %</a:t>
            </a:r>
            <a:r>
              <a:rPr lang="en-US" sz="1800" dirty="0" err="1" smtClean="0">
                <a:latin typeface="Calibri" pitchFamily="34" charset="0"/>
              </a:rPr>
              <a:t>rax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contains variable x, y, s </a:t>
            </a:r>
            <a:r>
              <a:rPr lang="en-US" sz="1800" dirty="0" err="1" smtClean="0">
                <a:latin typeface="Calibri" pitchFamily="34" charset="0"/>
              </a:rPr>
              <a:t>respsectively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2090172"/>
            <a:ext cx="4047957" cy="1754327"/>
          </a:xfrm>
          <a:prstGeom prst="rect">
            <a:avLst/>
          </a:prstGeom>
          <a:solidFill>
            <a:srgbClr val="F6F5B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long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f(</a:t>
            </a:r>
            <a:r>
              <a:rPr lang="en-US" sz="1800" dirty="0">
                <a:latin typeface="Courier New"/>
                <a:cs typeface="Courier New"/>
              </a:rPr>
              <a:t>long x, long </a:t>
            </a:r>
            <a:r>
              <a:rPr lang="en-US" sz="1800" dirty="0" smtClean="0">
                <a:latin typeface="Courier New"/>
                <a:cs typeface="Courier New"/>
              </a:rPr>
              <a:t>y)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	long s = </a:t>
            </a:r>
            <a:r>
              <a:rPr lang="en-US" sz="1800" dirty="0" smtClean="0">
                <a:latin typeface="Courier New"/>
                <a:cs typeface="Courier New"/>
              </a:rPr>
              <a:t>??;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da-DK" sz="1800" dirty="0" smtClean="0">
                <a:latin typeface="Courier New"/>
                <a:cs typeface="Courier New"/>
              </a:rPr>
              <a:t>       </a:t>
            </a:r>
            <a:r>
              <a:rPr lang="da-DK" sz="1800" dirty="0" err="1" smtClean="0">
                <a:latin typeface="Courier New"/>
                <a:cs typeface="Courier New"/>
              </a:rPr>
              <a:t>return</a:t>
            </a:r>
            <a:r>
              <a:rPr lang="da-DK" sz="1800" dirty="0" smtClean="0">
                <a:latin typeface="Courier New"/>
                <a:cs typeface="Courier New"/>
              </a:rPr>
              <a:t> s;</a:t>
            </a:r>
            <a:endParaRPr lang="da-DK" sz="1800" dirty="0">
              <a:latin typeface="Courier New"/>
              <a:cs typeface="Courier New"/>
            </a:endParaRPr>
          </a:p>
          <a:p>
            <a:r>
              <a:rPr lang="da-DK" sz="1800" dirty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39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 smtClean="0"/>
              <a:t>Machine Programming I: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 smtClean="0"/>
              <a:t>C, assembly, machine code</a:t>
            </a:r>
          </a:p>
          <a:p>
            <a:pPr lvl="1"/>
            <a:r>
              <a:rPr lang="en-US" dirty="0" smtClean="0"/>
              <a:t>Low-level machine abstraction: program counter, registers, machine operations ...</a:t>
            </a:r>
          </a:p>
          <a:p>
            <a:pPr lvl="1"/>
            <a:r>
              <a:rPr lang="en-US" dirty="0" smtClean="0"/>
              <a:t>Compiler must transform C statements into low-level machine abstraction</a:t>
            </a:r>
          </a:p>
          <a:p>
            <a:r>
              <a:rPr lang="en-US" dirty="0" smtClean="0"/>
              <a:t>Assembly Basics: Registers, operands, move, arithmetic</a:t>
            </a:r>
          </a:p>
          <a:p>
            <a:pPr lvl="1"/>
            <a:r>
              <a:rPr lang="en-US" dirty="0" smtClean="0"/>
              <a:t>C compiler will figure out different instruction combinations to carry out computation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Intel x86 Processors, cont.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8086                 1978         0.03M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</a:t>
            </a:r>
            <a:r>
              <a:rPr lang="en-US" dirty="0" smtClean="0"/>
              <a:t>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Pentium 4E       2004         125M</a:t>
            </a:r>
            <a:endParaRPr lang="en-US" dirty="0"/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	2008	731M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              2014          2.6 Billion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 bwMode="auto">
          <a:xfrm>
            <a:off x="5808348" y="4191000"/>
            <a:ext cx="2333625" cy="762000"/>
          </a:xfrm>
          <a:prstGeom prst="wedgeRectCallout">
            <a:avLst>
              <a:gd name="adj1" fmla="val -100517"/>
              <a:gd name="adj2" fmla="val -20826"/>
            </a:avLst>
          </a:prstGeom>
          <a:solidFill>
            <a:srgbClr val="93E2F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Helvetica"/>
                <a:cs typeface="Helvetica"/>
              </a:rPr>
              <a:t>Intel’s first multi-core processor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810492" y="3253574"/>
            <a:ext cx="2333625" cy="762000"/>
          </a:xfrm>
          <a:prstGeom prst="wedgeRectCallout">
            <a:avLst>
              <a:gd name="adj1" fmla="val -106562"/>
              <a:gd name="adj2" fmla="val 57870"/>
            </a:avLst>
          </a:prstGeom>
          <a:solidFill>
            <a:srgbClr val="93E2F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Helvetica"/>
                <a:cs typeface="Helvetica"/>
              </a:rPr>
              <a:t>Intel’s first 64-bit processor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810492" y="1143000"/>
            <a:ext cx="2333625" cy="762000"/>
          </a:xfrm>
          <a:prstGeom prst="wedgeRectCallout">
            <a:avLst>
              <a:gd name="adj1" fmla="val -104044"/>
              <a:gd name="adj2" fmla="val 50155"/>
            </a:avLst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latin typeface="Helvetica"/>
                <a:cs typeface="Helvetica"/>
              </a:rPr>
              <a:t>Intel’s first 32-bit processor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State </a:t>
            </a:r>
            <a:r>
              <a:rPr lang="en-US" dirty="0" smtClean="0"/>
              <a:t>of the Art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</a:t>
            </a:r>
            <a:r>
              <a:rPr lang="en-US" dirty="0" smtClean="0"/>
              <a:t>i7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Desktop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4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graphics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3.3-3.8 GHz</a:t>
            </a:r>
          </a:p>
          <a:p>
            <a:pPr marL="400050" lvl="1" indent="0" defTabSz="895350">
              <a:buNone/>
              <a:tabLst>
                <a:tab pos="2349500" algn="l"/>
              </a:tabLst>
            </a:pPr>
            <a:endParaRPr lang="en-US" dirty="0" smtClean="0"/>
          </a:p>
          <a:p>
            <a:pPr marL="623888" lvl="1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Server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8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I/O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2-2.6 </a:t>
            </a:r>
            <a:r>
              <a:rPr lang="en-US" dirty="0" smtClean="0"/>
              <a:t>GHz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066800"/>
            <a:ext cx="5638989" cy="490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3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ISA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ISA</a:t>
            </a:r>
            <a:r>
              <a:rPr lang="en-US" dirty="0"/>
              <a:t> </a:t>
            </a:r>
            <a:r>
              <a:rPr lang="en-US" dirty="0" smtClean="0"/>
              <a:t>(instruction set architecture) is a specification of the machine instructions implemented by a processor </a:t>
            </a:r>
          </a:p>
          <a:p>
            <a:pPr lvl="1"/>
            <a:r>
              <a:rPr lang="en-US" dirty="0" smtClean="0"/>
              <a:t>the “API” of the CPU. </a:t>
            </a:r>
          </a:p>
          <a:p>
            <a:pPr eaLnBrk="1" hangingPunct="1"/>
            <a:r>
              <a:rPr lang="en-US" dirty="0" smtClean="0"/>
              <a:t>Example </a:t>
            </a:r>
            <a:r>
              <a:rPr lang="en-US" dirty="0" smtClean="0"/>
              <a:t>ISAs: </a:t>
            </a:r>
          </a:p>
          <a:p>
            <a:pPr lvl="1"/>
            <a:r>
              <a:rPr lang="en-US" dirty="0" smtClean="0"/>
              <a:t>Intel/AMD: IA32, x86-64</a:t>
            </a:r>
          </a:p>
          <a:p>
            <a:pPr lvl="1"/>
            <a:r>
              <a:rPr lang="en-US" dirty="0" smtClean="0"/>
              <a:t>ARM: </a:t>
            </a:r>
            <a:r>
              <a:rPr lang="en-US" dirty="0" smtClean="0"/>
              <a:t>mobile </a:t>
            </a:r>
            <a:r>
              <a:rPr lang="en-US" dirty="0" smtClean="0"/>
              <a:t>phones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 smtClean="0"/>
              <a:t>Machine Code View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1" y="3352800"/>
            <a:ext cx="5257800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 smtClean="0"/>
              <a:t>(Programmer</a:t>
            </a:r>
            <a:r>
              <a:rPr lang="en-US" sz="2400" dirty="0"/>
              <a:t>-</a:t>
            </a:r>
            <a:r>
              <a:rPr lang="en-US" sz="2400" dirty="0" smtClean="0"/>
              <a:t>Visible) CPU </a:t>
            </a:r>
            <a:r>
              <a:rPr lang="en-US" sz="2400" dirty="0"/>
              <a:t>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 smtClean="0"/>
              <a:t>PC: Program counter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Store address </a:t>
            </a:r>
            <a:r>
              <a:rPr lang="en-US" sz="1800" dirty="0"/>
              <a:t>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Also called “IP” or “</a:t>
            </a:r>
            <a:r>
              <a:rPr lang="en-US" sz="1800" dirty="0"/>
              <a:t>RIP</a:t>
            </a:r>
            <a:r>
              <a:rPr lang="en-US" sz="1800" dirty="0" smtClean="0"/>
              <a:t>”</a:t>
            </a:r>
            <a:endParaRPr lang="en-US" sz="1800" dirty="0"/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 smtClean="0"/>
              <a:t>Registers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Store frequently used </a:t>
            </a:r>
            <a:r>
              <a:rPr lang="en-US" sz="1800" dirty="0"/>
              <a:t>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</a:t>
            </a:r>
            <a:r>
              <a:rPr lang="en-US" sz="2000" b="1" dirty="0" smtClean="0"/>
              <a:t>codes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Contain status </a:t>
            </a:r>
            <a:r>
              <a:rPr lang="en-US" sz="1800" dirty="0" smtClean="0"/>
              <a:t>of most </a:t>
            </a:r>
            <a:r>
              <a:rPr lang="en-US" sz="1800" dirty="0"/>
              <a:t>recent arithmetic </a:t>
            </a:r>
            <a:r>
              <a:rPr lang="en-US" sz="1800" dirty="0" smtClean="0"/>
              <a:t>or logical operation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Stack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 smtClean="0"/>
              <a:t>Contain both code </a:t>
            </a:r>
            <a:r>
              <a:rPr lang="en-US" sz="1800" dirty="0" smtClean="0"/>
              <a:t>and </a:t>
            </a:r>
            <a:r>
              <a:rPr lang="en-US" sz="1800" dirty="0" smtClean="0"/>
              <a:t>data</a:t>
            </a: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382000" cy="1066800"/>
          </a:xfrm>
        </p:spPr>
        <p:txBody>
          <a:bodyPr/>
          <a:lstStyle/>
          <a:p>
            <a:r>
              <a:rPr lang="en-US" dirty="0" smtClean="0"/>
              <a:t>Machine</a:t>
            </a:r>
            <a:r>
              <a:rPr lang="en-US" dirty="0"/>
              <a:t> </a:t>
            </a:r>
            <a:r>
              <a:rPr lang="en-US" dirty="0" smtClean="0"/>
              <a:t>code: Data </a:t>
            </a:r>
            <a:r>
              <a:rPr lang="en-US" dirty="0" smtClean="0"/>
              <a:t>Types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548687" cy="32766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</a:t>
            </a:r>
            <a:r>
              <a:rPr lang="en-US" dirty="0" smtClean="0"/>
              <a:t>, 4, or 8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 smtClean="0"/>
              <a:t>Memory Addresses</a:t>
            </a:r>
          </a:p>
          <a:p>
            <a:r>
              <a:rPr lang="en-US" dirty="0" smtClean="0"/>
              <a:t>Floating </a:t>
            </a:r>
            <a:r>
              <a:rPr lang="en-US" dirty="0"/>
              <a:t>point data of </a:t>
            </a:r>
            <a:r>
              <a:rPr lang="en-US" dirty="0" smtClean="0"/>
              <a:t>4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 smtClean="0"/>
              <a:t> 8 bytes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dirty="0" smtClean="0"/>
              <a:t>“high-level” types </a:t>
            </a:r>
            <a:r>
              <a:rPr lang="en-US" dirty="0"/>
              <a:t>such </a:t>
            </a:r>
            <a:r>
              <a:rPr lang="en-US" dirty="0" smtClean="0"/>
              <a:t>as pointers, arrays, structures.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252582"/>
      </a:accent1>
      <a:accent2>
        <a:srgbClr val="00B0F0"/>
      </a:accent2>
      <a:accent3>
        <a:srgbClr val="C32D2E"/>
      </a:accent3>
      <a:accent4>
        <a:srgbClr val="0070C0"/>
      </a:accent4>
      <a:accent5>
        <a:srgbClr val="964305"/>
      </a:accent5>
      <a:accent6>
        <a:srgbClr val="475A8D"/>
      </a:accent6>
      <a:hlink>
        <a:srgbClr val="0070C0"/>
      </a:hlink>
      <a:folHlink>
        <a:srgbClr val="AA8A14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20519</TotalTime>
  <Words>1867</Words>
  <Application>Microsoft Macintosh PowerPoint</Application>
  <PresentationFormat>On-screen Show (4:3)</PresentationFormat>
  <Paragraphs>538</Paragraphs>
  <Slides>33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Machine-Level Programming I: Basics </vt:lpstr>
      <vt:lpstr>Machine Programming: Basics</vt:lpstr>
      <vt:lpstr>Intel x86 Evolution: Milestones</vt:lpstr>
      <vt:lpstr>Intel x86 Processors, cont.</vt:lpstr>
      <vt:lpstr>State of the Art</vt:lpstr>
      <vt:lpstr>Machine Programming I: Basics</vt:lpstr>
      <vt:lpstr>ISA</vt:lpstr>
      <vt:lpstr>Machine Code View</vt:lpstr>
      <vt:lpstr>Machine code: Data Types </vt:lpstr>
      <vt:lpstr>Machine code: Operations</vt:lpstr>
      <vt:lpstr>From C to Machine Code</vt:lpstr>
      <vt:lpstr>Compiling </vt:lpstr>
      <vt:lpstr>Compiling </vt:lpstr>
      <vt:lpstr>Machine code example</vt:lpstr>
      <vt:lpstr>Machine Programming: Basics</vt:lpstr>
      <vt:lpstr>x86-64 Integer Registers</vt:lpstr>
      <vt:lpstr>Moving Data</vt:lpstr>
      <vt:lpstr>movq Operand Combinations</vt:lpstr>
      <vt:lpstr>Simple Memory Addressing Modes</vt:lpstr>
      <vt:lpstr>Example of Simple Addressing</vt:lpstr>
      <vt:lpstr>Understanding Swap()</vt:lpstr>
      <vt:lpstr>Understanding Swap()</vt:lpstr>
      <vt:lpstr>Understanding Swap()</vt:lpstr>
      <vt:lpstr>Understanding Swap()</vt:lpstr>
      <vt:lpstr>Understanding Swap()</vt:lpstr>
      <vt:lpstr>Complete Memory Addressing Modes</vt:lpstr>
      <vt:lpstr>Address Computation Examples</vt:lpstr>
      <vt:lpstr>Machine Programming I: Basics</vt:lpstr>
      <vt:lpstr>Some Arithmetic Operations</vt:lpstr>
      <vt:lpstr>Some Arithmetic Operations</vt:lpstr>
      <vt:lpstr>Address Computation Instruction</vt:lpstr>
      <vt:lpstr>Arithmetic Expression Puzzle</vt:lpstr>
      <vt:lpstr>Machine Programming I: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Introduction to Computer Systems 15-213/18-213 </dc:title>
  <dc:subject/>
  <dc:creator>Markus Pueschel</dc:creator>
  <cp:keywords/>
  <dc:description/>
  <cp:lastModifiedBy>Jinyang Li</cp:lastModifiedBy>
  <cp:revision>738</cp:revision>
  <cp:lastPrinted>2011-09-12T20:37:42Z</cp:lastPrinted>
  <dcterms:created xsi:type="dcterms:W3CDTF">2012-09-11T15:51:41Z</dcterms:created>
  <dcterms:modified xsi:type="dcterms:W3CDTF">2016-10-05T03:04:48Z</dcterms:modified>
  <cp:category/>
</cp:coreProperties>
</file>