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0" r:id="rId2"/>
    <p:sldMasterId id="2147483652" r:id="rId3"/>
  </p:sldMasterIdLst>
  <p:notesMasterIdLst>
    <p:notesMasterId r:id="rId27"/>
  </p:notesMasterIdLst>
  <p:handoutMasterIdLst>
    <p:handoutMasterId r:id="rId28"/>
  </p:handoutMasterIdLst>
  <p:sldIdLst>
    <p:sldId id="317" r:id="rId4"/>
    <p:sldId id="372" r:id="rId5"/>
    <p:sldId id="344" r:id="rId6"/>
    <p:sldId id="284" r:id="rId7"/>
    <p:sldId id="285" r:id="rId8"/>
    <p:sldId id="286" r:id="rId9"/>
    <p:sldId id="287" r:id="rId10"/>
    <p:sldId id="288" r:id="rId11"/>
    <p:sldId id="364" r:id="rId12"/>
    <p:sldId id="289" r:id="rId13"/>
    <p:sldId id="350" r:id="rId14"/>
    <p:sldId id="293" r:id="rId15"/>
    <p:sldId id="295" r:id="rId16"/>
    <p:sldId id="366" r:id="rId17"/>
    <p:sldId id="351" r:id="rId18"/>
    <p:sldId id="312" r:id="rId19"/>
    <p:sldId id="368" r:id="rId20"/>
    <p:sldId id="367" r:id="rId21"/>
    <p:sldId id="369" r:id="rId22"/>
    <p:sldId id="338" r:id="rId23"/>
    <p:sldId id="370" r:id="rId24"/>
    <p:sldId id="324" r:id="rId25"/>
    <p:sldId id="371" r:id="rId2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3300"/>
    <a:srgbClr val="008000"/>
    <a:srgbClr val="CC0000"/>
    <a:srgbClr val="CCFF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21" autoAdjust="0"/>
    <p:restoredTop sz="85404" autoAdjust="0"/>
  </p:normalViewPr>
  <p:slideViewPr>
    <p:cSldViewPr>
      <p:cViewPr varScale="1">
        <p:scale>
          <a:sx n="75" d="100"/>
          <a:sy n="75" d="100"/>
        </p:scale>
        <p:origin x="-9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9" d="100"/>
        <a:sy n="119" d="100"/>
      </p:scale>
      <p:origin x="0" y="20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DBB24-94CE-CC40-9A94-6E884E144CFD}" type="datetimeFigureOut">
              <a:rPr lang="en-US" smtClean="0"/>
              <a:t>10/11/16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0C29E-5B01-5A4C-A30E-1C38ED1CB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07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16927-21FB-45BE-9815-9A740330FA9B}" type="datetimeFigureOut">
              <a:rPr lang="en-US" smtClean="0"/>
              <a:pPr/>
              <a:t>10/11/16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5B0C-B35D-4608-94F8-324A6C7A47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4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baseline="0" dirty="0" smtClean="0"/>
              <a:t> = 0xffff...</a:t>
            </a:r>
            <a:r>
              <a:rPr lang="en-US" baseline="0" dirty="0" err="1" smtClean="0"/>
              <a:t>ff</a:t>
            </a:r>
            <a:endParaRPr lang="en-US" baseline="0" dirty="0" smtClean="0"/>
          </a:p>
          <a:p>
            <a:r>
              <a:rPr lang="en-US" baseline="0" dirty="0" smtClean="0"/>
              <a:t>b = 0x00....1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are the flags set?</a:t>
            </a:r>
          </a:p>
          <a:p>
            <a:r>
              <a:rPr lang="en-US" baseline="0" dirty="0" smtClean="0"/>
              <a:t>CF</a:t>
            </a:r>
          </a:p>
          <a:p>
            <a:r>
              <a:rPr lang="en-US" baseline="0" dirty="0" smtClean="0"/>
              <a:t>ZF</a:t>
            </a:r>
          </a:p>
          <a:p>
            <a:endParaRPr lang="en-US" baseline="0" dirty="0" smtClean="0"/>
          </a:p>
          <a:p>
            <a:r>
              <a:rPr lang="en-US" baseline="0" dirty="0" smtClean="0"/>
              <a:t>a = 0x800...0</a:t>
            </a:r>
          </a:p>
          <a:p>
            <a:r>
              <a:rPr lang="en-US" baseline="0" dirty="0" smtClean="0"/>
              <a:t>b = 0xfff.... </a:t>
            </a:r>
            <a:r>
              <a:rPr lang="en-US" baseline="0" dirty="0" err="1" smtClean="0"/>
              <a:t>fff</a:t>
            </a:r>
            <a:endParaRPr lang="en-US" baseline="0" dirty="0" smtClean="0"/>
          </a:p>
          <a:p>
            <a:r>
              <a:rPr lang="en-US" baseline="0" dirty="0" smtClean="0"/>
              <a:t>What are the flags set?</a:t>
            </a:r>
          </a:p>
          <a:p>
            <a:r>
              <a:rPr lang="en-US" baseline="0" dirty="0" smtClean="0"/>
              <a:t>CF</a:t>
            </a:r>
          </a:p>
          <a:p>
            <a:r>
              <a:rPr lang="en-US" baseline="0" dirty="0" smtClean="0"/>
              <a:t>OF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3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CF:</a:t>
            </a:r>
            <a:r>
              <a:rPr lang="en-US" baseline="0" dirty="0" smtClean="0"/>
              <a:t>  %</a:t>
            </a:r>
            <a:r>
              <a:rPr lang="en-US" baseline="0" dirty="0" err="1" smtClean="0"/>
              <a:t>rax</a:t>
            </a:r>
            <a:r>
              <a:rPr lang="en-US" baseline="0" dirty="0" smtClean="0"/>
              <a:t> &lt; 10   0xffff.... (not set) </a:t>
            </a:r>
          </a:p>
          <a:p>
            <a:r>
              <a:rPr lang="en-US" baseline="0" dirty="0" smtClean="0"/>
              <a:t>ZF: %</a:t>
            </a:r>
            <a:r>
              <a:rPr lang="en-US" baseline="0" dirty="0" err="1" smtClean="0"/>
              <a:t>rax</a:t>
            </a:r>
            <a:r>
              <a:rPr lang="en-US" baseline="0" dirty="0" smtClean="0"/>
              <a:t> == 10</a:t>
            </a:r>
          </a:p>
          <a:p>
            <a:r>
              <a:rPr lang="en-US" baseline="0" dirty="0" smtClean="0"/>
              <a:t>SF: %</a:t>
            </a:r>
            <a:r>
              <a:rPr lang="en-US" baseline="0" dirty="0" err="1" smtClean="0"/>
              <a:t>rax</a:t>
            </a:r>
            <a:r>
              <a:rPr lang="en-US" baseline="0" dirty="0" smtClean="0"/>
              <a:t> &lt; 0 || %</a:t>
            </a:r>
            <a:r>
              <a:rPr lang="en-US" baseline="0" dirty="0" err="1" smtClean="0"/>
              <a:t>rax</a:t>
            </a:r>
            <a:r>
              <a:rPr lang="en-US" baseline="0" dirty="0" smtClean="0"/>
              <a:t> &lt; 10</a:t>
            </a:r>
          </a:p>
          <a:p>
            <a:r>
              <a:rPr lang="en-US" baseline="0" dirty="0" smtClean="0"/>
              <a:t>OF: %</a:t>
            </a:r>
            <a:r>
              <a:rPr lang="en-US" baseline="0" dirty="0" err="1" smtClean="0"/>
              <a:t>rax</a:t>
            </a:r>
            <a:r>
              <a:rPr lang="en-US" baseline="0" dirty="0" smtClean="0"/>
              <a:t> = 0x80000...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54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Calibri" charset="0"/>
              </a:rPr>
              <a:t>Second level</a:t>
            </a:r>
          </a:p>
          <a:p>
            <a:pPr lvl="2"/>
            <a:r>
              <a:rPr lang="en-US" dirty="0" smtClean="0">
                <a:sym typeface="Calibri" charset="0"/>
              </a:rPr>
              <a:t>Third level</a:t>
            </a:r>
          </a:p>
          <a:p>
            <a:pPr lvl="3"/>
            <a:r>
              <a:rPr lang="en-US" dirty="0" smtClean="0">
                <a:sym typeface="Calibri" charset="0"/>
              </a:rPr>
              <a:t>Fourth level</a:t>
            </a:r>
          </a:p>
          <a:p>
            <a:pPr lvl="4"/>
            <a:r>
              <a:rPr lang="en-US" dirty="0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Calibri" charset="0"/>
              </a:rPr>
              <a:t>Second level</a:t>
            </a:r>
          </a:p>
          <a:p>
            <a:pPr lvl="2"/>
            <a:r>
              <a:rPr lang="en-US" dirty="0" smtClean="0">
                <a:sym typeface="Calibri" charset="0"/>
              </a:rPr>
              <a:t>Third level</a:t>
            </a:r>
          </a:p>
          <a:p>
            <a:pPr lvl="3"/>
            <a:r>
              <a:rPr lang="en-US" dirty="0" smtClean="0">
                <a:sym typeface="Calibri" charset="0"/>
              </a:rPr>
              <a:t>Fourth level</a:t>
            </a:r>
          </a:p>
          <a:p>
            <a:pPr lvl="4"/>
            <a:r>
              <a:rPr lang="en-US" dirty="0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2590800"/>
          </a:xfrm>
        </p:spPr>
        <p:txBody>
          <a:bodyPr/>
          <a:lstStyle/>
          <a:p>
            <a:pPr lvl="0">
              <a:defRPr/>
            </a:pPr>
            <a:r>
              <a:rPr lang="en-US" b="1" dirty="0" smtClean="0"/>
              <a:t>Machine-Level Programming II: Control</a:t>
            </a:r>
            <a:r>
              <a:rPr lang="en-US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/>
            </a:r>
            <a:br>
              <a:rPr lang="en-US" dirty="0" smtClean="0"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endParaRPr lang="en-US" dirty="0"/>
          </a:p>
        </p:txBody>
      </p:sp>
      <p:sp>
        <p:nvSpPr>
          <p:cNvPr id="9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685800" y="4419600"/>
            <a:ext cx="7678738" cy="1447800"/>
          </a:xfrm>
          <a:prstGeom prst="rect">
            <a:avLst/>
          </a:prstGeom>
          <a:ln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Calibri" charset="0"/>
              </a:rPr>
              <a:t>Slides adapted from Bryant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 and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O’Hallaron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/>
          </p:cNvSpPr>
          <p:nvPr/>
        </p:nvSpPr>
        <p:spPr bwMode="auto">
          <a:xfrm>
            <a:off x="762000" y="5029200"/>
            <a:ext cx="6629400" cy="13716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Compare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x:y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lvl="1"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setg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%al          # Set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when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&gt;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lvl="1"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movzbl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al,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Zero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rest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of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8915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Reading Condition Codes (Cont.)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81000" y="1155700"/>
            <a:ext cx="7848600" cy="673100"/>
          </a:xfrm>
          <a:ln/>
        </p:spPr>
        <p:txBody>
          <a:bodyPr/>
          <a:lstStyle/>
          <a:p>
            <a:r>
              <a:rPr lang="en-US" dirty="0" err="1"/>
              <a:t>SetX</a:t>
            </a:r>
            <a:r>
              <a:rPr lang="en-US" dirty="0"/>
              <a:t> </a:t>
            </a:r>
            <a:r>
              <a:rPr lang="en-US" dirty="0" smtClean="0"/>
              <a:t>Example: </a:t>
            </a:r>
            <a:endParaRPr lang="en-US" dirty="0"/>
          </a:p>
        </p:txBody>
      </p:sp>
      <p:sp>
        <p:nvSpPr>
          <p:cNvPr id="38922" name="Rectangle 10"/>
          <p:cNvSpPr>
            <a:spLocks/>
          </p:cNvSpPr>
          <p:nvPr/>
        </p:nvSpPr>
        <p:spPr bwMode="auto">
          <a:xfrm>
            <a:off x="685800" y="1752600"/>
            <a:ext cx="3429000" cy="1295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x,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x &gt; 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161512"/>
              </p:ext>
            </p:extLst>
          </p:nvPr>
        </p:nvGraphicFramePr>
        <p:xfrm>
          <a:off x="5105400" y="3291840"/>
          <a:ext cx="3352800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1524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eax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Control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 Condition codes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If statements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While and Fo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 loops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1232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Jumping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584200"/>
          </a:xfrm>
          <a:ln/>
        </p:spPr>
        <p:txBody>
          <a:bodyPr/>
          <a:lstStyle/>
          <a:p>
            <a:r>
              <a:rPr lang="en-US" dirty="0" err="1"/>
              <a:t>jX</a:t>
            </a:r>
            <a:r>
              <a:rPr lang="en-US" dirty="0"/>
              <a:t> </a:t>
            </a:r>
            <a:r>
              <a:rPr lang="en-US" dirty="0" smtClean="0"/>
              <a:t>Instructions: jump to different part of code</a:t>
            </a:r>
            <a:endParaRPr lang="en-US" dirty="0"/>
          </a:p>
        </p:txBody>
      </p:sp>
      <p:graphicFrame>
        <p:nvGraphicFramePr>
          <p:cNvPr id="4096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060505"/>
              </p:ext>
            </p:extLst>
          </p:nvPr>
        </p:nvGraphicFramePr>
        <p:xfrm>
          <a:off x="914400" y="2133600"/>
          <a:ext cx="6096000" cy="3901440"/>
        </p:xfrm>
        <a:graphic>
          <a:graphicData uri="http://schemas.openxmlformats.org/drawingml/2006/table">
            <a:tbl>
              <a:tblPr/>
              <a:tblGrid>
                <a:gridCol w="1109663"/>
                <a:gridCol w="2216150"/>
                <a:gridCol w="2770187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jX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jmp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1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Unconditional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jne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jns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jg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jge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ja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jb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Branch </a:t>
            </a:r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43012" name="Rectangle 4"/>
          <p:cNvSpPr>
            <a:spLocks/>
          </p:cNvSpPr>
          <p:nvPr/>
        </p:nvSpPr>
        <p:spPr bwMode="auto">
          <a:xfrm>
            <a:off x="508000" y="18288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compare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&gt;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10*y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1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3013" name="Rectangle 5"/>
          <p:cNvSpPr>
            <a:spLocks/>
          </p:cNvSpPr>
          <p:nvPr/>
        </p:nvSpPr>
        <p:spPr bwMode="auto">
          <a:xfrm>
            <a:off x="4343400" y="1828800"/>
            <a:ext cx="4114800" cy="32131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latin typeface="Courier New"/>
                <a:cs typeface="Courier New"/>
              </a:rPr>
              <a:t>compare:</a:t>
            </a:r>
          </a:p>
          <a:p>
            <a:pPr algn="l"/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  </a:t>
            </a:r>
            <a:r>
              <a:rPr lang="en-US" sz="1800" b="1" dirty="0" err="1" smtClean="0">
                <a:latin typeface="Courier New"/>
                <a:cs typeface="Courier New"/>
              </a:rPr>
              <a:t>leaq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  (%rsi,%rsi,4), %</a:t>
            </a:r>
            <a:r>
              <a:rPr lang="en-US" sz="1800" b="1" dirty="0" err="1" smtClean="0">
                <a:latin typeface="Courier New"/>
                <a:cs typeface="Courier New"/>
              </a:rPr>
              <a:t>rax</a:t>
            </a:r>
            <a:endParaRPr lang="en-US" sz="1800" b="1" dirty="0" smtClean="0">
              <a:latin typeface="Courier New"/>
              <a:cs typeface="Courier New"/>
            </a:endParaRPr>
          </a:p>
          <a:p>
            <a:pPr algn="l"/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  </a:t>
            </a:r>
            <a:r>
              <a:rPr lang="en-US" sz="1800" b="1" dirty="0" err="1" smtClean="0">
                <a:latin typeface="Courier New"/>
                <a:cs typeface="Courier New"/>
              </a:rPr>
              <a:t>addq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  %</a:t>
            </a:r>
            <a:r>
              <a:rPr lang="en-US" sz="1800" b="1" dirty="0" err="1">
                <a:latin typeface="Courier New"/>
                <a:cs typeface="Courier New"/>
              </a:rPr>
              <a:t>rax</a:t>
            </a:r>
            <a:r>
              <a:rPr lang="en-US" sz="1800" b="1" dirty="0">
                <a:latin typeface="Courier New"/>
                <a:cs typeface="Courier New"/>
              </a:rPr>
              <a:t>, %</a:t>
            </a:r>
            <a:r>
              <a:rPr lang="en-US" sz="1800" b="1" dirty="0" err="1">
                <a:latin typeface="Courier New"/>
                <a:cs typeface="Courier New"/>
              </a:rPr>
              <a:t>rax</a:t>
            </a:r>
            <a:endParaRPr lang="en-US" sz="1800" b="1" dirty="0">
              <a:latin typeface="Courier New"/>
              <a:cs typeface="Courier New"/>
            </a:endParaRPr>
          </a:p>
          <a:p>
            <a:pPr algn="l"/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  </a:t>
            </a:r>
            <a:r>
              <a:rPr lang="en-US" sz="1800" b="1" dirty="0" err="1" smtClean="0">
                <a:latin typeface="Courier New"/>
                <a:cs typeface="Courier New"/>
              </a:rPr>
              <a:t>cmpq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  %</a:t>
            </a:r>
            <a:r>
              <a:rPr lang="en-US" sz="1800" b="1" dirty="0" err="1">
                <a:latin typeface="Courier New"/>
                <a:cs typeface="Courier New"/>
              </a:rPr>
              <a:t>rdi</a:t>
            </a:r>
            <a:r>
              <a:rPr lang="en-US" sz="1800" b="1" dirty="0">
                <a:latin typeface="Courier New"/>
                <a:cs typeface="Courier New"/>
              </a:rPr>
              <a:t>, %</a:t>
            </a:r>
            <a:r>
              <a:rPr lang="en-US" sz="1800" b="1" dirty="0" err="1" smtClean="0">
                <a:latin typeface="Courier New"/>
                <a:cs typeface="Courier New"/>
              </a:rPr>
              <a:t>rax</a:t>
            </a:r>
            <a:endParaRPr lang="en-US" sz="1800" b="1" dirty="0" smtClean="0">
              <a:latin typeface="Courier New"/>
              <a:cs typeface="Courier New"/>
            </a:endParaRPr>
          </a:p>
          <a:p>
            <a:pPr algn="l"/>
            <a:r>
              <a:rPr lang="nl-NL" sz="1800" b="1" dirty="0">
                <a:latin typeface="Courier New"/>
                <a:cs typeface="Courier New"/>
              </a:rPr>
              <a:t> </a:t>
            </a:r>
            <a:r>
              <a:rPr lang="nl-NL" sz="1800" b="1" dirty="0" smtClean="0">
                <a:latin typeface="Courier New"/>
                <a:cs typeface="Courier New"/>
              </a:rPr>
              <a:t>  </a:t>
            </a:r>
            <a:r>
              <a:rPr lang="nl-NL" sz="1800" b="1" dirty="0" err="1" smtClean="0">
                <a:latin typeface="Courier New"/>
                <a:cs typeface="Courier New"/>
              </a:rPr>
              <a:t>jge</a:t>
            </a:r>
            <a:r>
              <a:rPr lang="nl-NL" sz="1800" b="1" dirty="0" smtClean="0">
                <a:latin typeface="Courier New"/>
                <a:cs typeface="Courier New"/>
              </a:rPr>
              <a:t>   </a:t>
            </a:r>
            <a:r>
              <a:rPr lang="nl-NL" sz="1800" b="1" dirty="0">
                <a:latin typeface="Courier New"/>
                <a:cs typeface="Courier New"/>
              </a:rPr>
              <a:t> </a:t>
            </a:r>
            <a:r>
              <a:rPr lang="nl-NL" sz="1800" b="1" dirty="0" smtClean="0">
                <a:latin typeface="Courier New"/>
                <a:cs typeface="Courier New"/>
              </a:rPr>
              <a:t>.L3</a:t>
            </a:r>
          </a:p>
          <a:p>
            <a:pPr algn="l"/>
            <a:r>
              <a:rPr lang="hr-HR" sz="1800" b="1" dirty="0">
                <a:latin typeface="Courier New"/>
                <a:cs typeface="Courier New"/>
              </a:rPr>
              <a:t> </a:t>
            </a:r>
            <a:r>
              <a:rPr lang="hr-HR" sz="1800" b="1" dirty="0" smtClean="0">
                <a:latin typeface="Courier New"/>
                <a:cs typeface="Courier New"/>
              </a:rPr>
              <a:t>  movl</a:t>
            </a:r>
            <a:r>
              <a:rPr lang="hr-HR" sz="1800" b="1" dirty="0">
                <a:latin typeface="Courier New"/>
                <a:cs typeface="Courier New"/>
              </a:rPr>
              <a:t> </a:t>
            </a:r>
            <a:r>
              <a:rPr lang="hr-HR" sz="1800" b="1" dirty="0" smtClean="0">
                <a:latin typeface="Courier New"/>
                <a:cs typeface="Courier New"/>
              </a:rPr>
              <a:t>  $</a:t>
            </a:r>
            <a:r>
              <a:rPr lang="hr-HR" sz="1800" b="1" dirty="0">
                <a:latin typeface="Courier New"/>
                <a:cs typeface="Courier New"/>
              </a:rPr>
              <a:t>1, %eax</a:t>
            </a:r>
          </a:p>
          <a:p>
            <a:pPr algn="l"/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  ret</a:t>
            </a:r>
            <a:endParaRPr lang="en-US" sz="1800" b="1" dirty="0">
              <a:latin typeface="Courier New"/>
              <a:cs typeface="Courier New"/>
            </a:endParaRPr>
          </a:p>
          <a:p>
            <a:pPr algn="l"/>
            <a:r>
              <a:rPr lang="en-US" sz="1800" b="1" dirty="0">
                <a:latin typeface="Courier New"/>
                <a:cs typeface="Courier New"/>
              </a:rPr>
              <a:t>.L3:</a:t>
            </a:r>
          </a:p>
          <a:p>
            <a:pPr algn="l"/>
            <a:r>
              <a:rPr lang="hr-HR" sz="1800" b="1" dirty="0">
                <a:latin typeface="Courier New"/>
                <a:cs typeface="Courier New"/>
              </a:rPr>
              <a:t> </a:t>
            </a:r>
            <a:r>
              <a:rPr lang="hr-HR" sz="1800" b="1" dirty="0" smtClean="0">
                <a:latin typeface="Courier New"/>
                <a:cs typeface="Courier New"/>
              </a:rPr>
              <a:t>  movl</a:t>
            </a:r>
            <a:r>
              <a:rPr lang="hr-HR" sz="1800" b="1" dirty="0">
                <a:latin typeface="Courier New"/>
                <a:cs typeface="Courier New"/>
              </a:rPr>
              <a:t> </a:t>
            </a:r>
            <a:r>
              <a:rPr lang="hr-HR" sz="1800" b="1" dirty="0" smtClean="0">
                <a:latin typeface="Courier New"/>
                <a:cs typeface="Courier New"/>
              </a:rPr>
              <a:t>  $</a:t>
            </a:r>
            <a:r>
              <a:rPr lang="hr-HR" sz="1800" b="1" dirty="0">
                <a:latin typeface="Courier New"/>
                <a:cs typeface="Courier New"/>
              </a:rPr>
              <a:t>0, %eax</a:t>
            </a:r>
          </a:p>
          <a:p>
            <a:pPr algn="l"/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  ret</a:t>
            </a:r>
            <a:endParaRPr lang="en-US" sz="1800" b="1" dirty="0">
              <a:latin typeface="Courier New"/>
              <a:cs typeface="Courier New"/>
            </a:endParaRPr>
          </a:p>
        </p:txBody>
      </p:sp>
      <p:sp>
        <p:nvSpPr>
          <p:cNvPr id="17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153400" cy="685800"/>
          </a:xfrm>
        </p:spPr>
        <p:txBody>
          <a:bodyPr/>
          <a:lstStyle/>
          <a:p>
            <a:r>
              <a:rPr lang="en-US" b="1" dirty="0" err="1" smtClean="0">
                <a:solidFill>
                  <a:srgbClr val="800000"/>
                </a:solidFill>
                <a:latin typeface="Courier New"/>
                <a:cs typeface="Courier New"/>
              </a:rPr>
              <a:t>gcc</a:t>
            </a:r>
            <a:r>
              <a:rPr lang="en-US" b="1" dirty="0" smtClean="0">
                <a:solidFill>
                  <a:srgbClr val="800000"/>
                </a:solidFill>
                <a:latin typeface="Courier New"/>
                <a:cs typeface="Courier New"/>
              </a:rPr>
              <a:t> –</a:t>
            </a:r>
            <a:r>
              <a:rPr lang="en-US" b="1" dirty="0" err="1" smtClean="0">
                <a:solidFill>
                  <a:srgbClr val="800000"/>
                </a:solidFill>
                <a:latin typeface="Courier New"/>
                <a:cs typeface="Courier New"/>
              </a:rPr>
              <a:t>Og</a:t>
            </a:r>
            <a:r>
              <a:rPr lang="en-US" b="1" dirty="0" smtClean="0">
                <a:solidFill>
                  <a:srgbClr val="800000"/>
                </a:solidFill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rgbClr val="800000"/>
                </a:solidFill>
                <a:latin typeface="Courier New"/>
                <a:cs typeface="Courier New"/>
              </a:rPr>
              <a:t>–S </a:t>
            </a:r>
            <a:r>
              <a:rPr lang="en-US" b="1" dirty="0" err="1" smtClean="0">
                <a:solidFill>
                  <a:srgbClr val="800000"/>
                </a:solidFill>
                <a:latin typeface="Courier New"/>
                <a:cs typeface="Courier New"/>
              </a:rPr>
              <a:t>compare.c</a:t>
            </a:r>
            <a:endParaRPr lang="en-US" b="1" dirty="0">
              <a:solidFill>
                <a:srgbClr val="800000"/>
              </a:solidFill>
              <a:latin typeface="Courier New"/>
              <a:cs typeface="Courier New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385404"/>
              </p:ext>
            </p:extLst>
          </p:nvPr>
        </p:nvGraphicFramePr>
        <p:xfrm>
          <a:off x="609600" y="49530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ular Callout 1"/>
          <p:cNvSpPr/>
          <p:nvPr/>
        </p:nvSpPr>
        <p:spPr bwMode="auto">
          <a:xfrm>
            <a:off x="7543800" y="2819400"/>
            <a:ext cx="1219200" cy="609600"/>
          </a:xfrm>
          <a:prstGeom prst="wedgeRectCallout">
            <a:avLst>
              <a:gd name="adj1" fmla="val -79465"/>
              <a:gd name="adj2" fmla="val -31704"/>
            </a:avLst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10*y-x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Equivalent </a:t>
            </a:r>
            <a:r>
              <a:rPr lang="en-US" dirty="0" err="1" smtClean="0"/>
              <a:t>goto</a:t>
            </a:r>
            <a:r>
              <a:rPr lang="en-US" dirty="0" smtClean="0"/>
              <a:t> code</a:t>
            </a:r>
            <a:endParaRPr lang="en-US" dirty="0"/>
          </a:p>
        </p:txBody>
      </p:sp>
      <p:sp>
        <p:nvSpPr>
          <p:cNvPr id="43012" name="Rectangle 4"/>
          <p:cNvSpPr>
            <a:spLocks/>
          </p:cNvSpPr>
          <p:nvPr/>
        </p:nvSpPr>
        <p:spPr bwMode="auto">
          <a:xfrm>
            <a:off x="508000" y="22352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compare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10*y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1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7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153400" cy="990600"/>
          </a:xfrm>
        </p:spPr>
        <p:txBody>
          <a:bodyPr/>
          <a:lstStyle/>
          <a:p>
            <a:r>
              <a:rPr lang="en-US" dirty="0" smtClean="0"/>
              <a:t>Machine code is essentially doing control flow with </a:t>
            </a:r>
            <a:r>
              <a:rPr lang="en-US" b="1" dirty="0" err="1" smtClean="0">
                <a:latin typeface="Courier New"/>
                <a:cs typeface="Courier New"/>
              </a:rPr>
              <a:t>goto</a:t>
            </a:r>
            <a:r>
              <a:rPr lang="en-US" dirty="0" smtClean="0"/>
              <a:t> statement</a:t>
            </a: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4343400" y="2209800"/>
            <a:ext cx="4419600" cy="3352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10*y-x;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&gt;= 0)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1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result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" name="Rectangular Callout 1"/>
          <p:cNvSpPr/>
          <p:nvPr/>
        </p:nvSpPr>
        <p:spPr bwMode="auto">
          <a:xfrm>
            <a:off x="685800" y="5867399"/>
            <a:ext cx="5715000" cy="685801"/>
          </a:xfrm>
          <a:prstGeom prst="wedgeRectCallout">
            <a:avLst>
              <a:gd name="adj1" fmla="val 36391"/>
              <a:gd name="adj2" fmla="val -123574"/>
            </a:avLst>
          </a:prstGeom>
          <a:solidFill>
            <a:srgbClr val="CCFFCC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Do not write this normally</a:t>
            </a:r>
          </a:p>
        </p:txBody>
      </p:sp>
    </p:spTree>
    <p:extLst>
      <p:ext uri="{BB962C8B-B14F-4D97-AF65-F5344CB8AC3E}">
        <p14:creationId xmlns:p14="http://schemas.microsoft.com/office/powerpoint/2010/main" val="32621452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Control</a:t>
            </a:r>
            <a:r>
              <a:rPr lang="en-US" dirty="0">
                <a:solidFill>
                  <a:srgbClr val="7F7F7F"/>
                </a:solidFill>
              </a:rPr>
              <a:t>: Condition codes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If statements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/>
              <a:t>Loops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Switch Statements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1232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/>
          </p:cNvSpPr>
          <p:nvPr/>
        </p:nvSpPr>
        <p:spPr bwMode="auto">
          <a:xfrm>
            <a:off x="304800" y="30861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381000" y="3505200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</a:t>
            </a:r>
            <a:r>
              <a:rPr lang="en-US" dirty="0"/>
              <a:t>While” </a:t>
            </a:r>
            <a:r>
              <a:rPr lang="en-US" dirty="0" smtClean="0"/>
              <a:t>Translation #1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“Jump-to-middle” translation</a:t>
            </a:r>
          </a:p>
          <a:p>
            <a:r>
              <a:rPr lang="en-US" dirty="0" smtClean="0"/>
              <a:t>Used with </a:t>
            </a:r>
            <a:r>
              <a:rPr lang="en-US" b="1" dirty="0" smtClean="0">
                <a:latin typeface="Courier New"/>
                <a:cs typeface="Courier New"/>
              </a:rPr>
              <a:t>-</a:t>
            </a:r>
            <a:r>
              <a:rPr lang="en-US" b="1" dirty="0" err="1" smtClean="0">
                <a:latin typeface="Courier New"/>
                <a:cs typeface="Courier New"/>
              </a:rPr>
              <a:t>Og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5181600" y="2095501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5257800" y="2514600"/>
            <a:ext cx="34290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test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3657600" y="3048000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</a:t>
            </a:r>
            <a:r>
              <a:rPr lang="en-US" dirty="0"/>
              <a:t>While” </a:t>
            </a:r>
            <a:r>
              <a:rPr lang="en-US" dirty="0" smtClean="0"/>
              <a:t>Translation </a:t>
            </a:r>
            <a:r>
              <a:rPr lang="en-US" dirty="0" smtClean="0"/>
              <a:t>example #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4"/>
          <p:cNvSpPr>
            <a:spLocks/>
          </p:cNvSpPr>
          <p:nvPr/>
        </p:nvSpPr>
        <p:spPr bwMode="auto">
          <a:xfrm>
            <a:off x="508000" y="1828800"/>
            <a:ext cx="39116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log_2(unsigned long x)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log = 0;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 (x != 0)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x = x &gt;&gt;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log++;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}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log;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1" name="Rectangle 5"/>
          <p:cNvSpPr>
            <a:spLocks/>
          </p:cNvSpPr>
          <p:nvPr/>
        </p:nvSpPr>
        <p:spPr bwMode="auto">
          <a:xfrm>
            <a:off x="4572000" y="2362200"/>
            <a:ext cx="4114800" cy="281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latin typeface="Courier New"/>
                <a:cs typeface="Courier New"/>
              </a:rPr>
              <a:t>log_2:</a:t>
            </a:r>
            <a:endParaRPr lang="en-US" sz="1800" b="1" dirty="0">
              <a:latin typeface="Courier New"/>
              <a:cs typeface="Courier New"/>
            </a:endParaRPr>
          </a:p>
          <a:p>
            <a:pPr algn="l"/>
            <a:r>
              <a:rPr lang="hr-HR" sz="1800" b="1" dirty="0">
                <a:latin typeface="Courier New"/>
                <a:cs typeface="Courier New"/>
              </a:rPr>
              <a:t>	movl	$0, %eax</a:t>
            </a:r>
          </a:p>
          <a:p>
            <a:pPr algn="l"/>
            <a:r>
              <a:rPr lang="cs-CZ" sz="1800" b="1" dirty="0">
                <a:latin typeface="Courier New"/>
                <a:cs typeface="Courier New"/>
              </a:rPr>
              <a:t>	</a:t>
            </a:r>
            <a:r>
              <a:rPr lang="cs-CZ" sz="1800" b="1" dirty="0" err="1">
                <a:latin typeface="Courier New"/>
                <a:cs typeface="Courier New"/>
              </a:rPr>
              <a:t>jmp</a:t>
            </a:r>
            <a:r>
              <a:rPr lang="cs-CZ" sz="1800" b="1" dirty="0">
                <a:latin typeface="Courier New"/>
                <a:cs typeface="Courier New"/>
              </a:rPr>
              <a:t>	.L2</a:t>
            </a:r>
          </a:p>
          <a:p>
            <a:pPr algn="l"/>
            <a:r>
              <a:rPr lang="cs-CZ" sz="1800" b="1" dirty="0">
                <a:latin typeface="Courier New"/>
                <a:cs typeface="Courier New"/>
              </a:rPr>
              <a:t>.L3:</a:t>
            </a:r>
          </a:p>
          <a:p>
            <a:pPr algn="l"/>
            <a:r>
              <a:rPr lang="cs-CZ" sz="1800" b="1" dirty="0">
                <a:latin typeface="Courier New"/>
                <a:cs typeface="Courier New"/>
              </a:rPr>
              <a:t>	</a:t>
            </a:r>
            <a:r>
              <a:rPr lang="cs-CZ" sz="1800" b="1" dirty="0" err="1">
                <a:latin typeface="Courier New"/>
                <a:cs typeface="Courier New"/>
              </a:rPr>
              <a:t>shrq</a:t>
            </a:r>
            <a:r>
              <a:rPr lang="cs-CZ" sz="1800" b="1" dirty="0">
                <a:latin typeface="Courier New"/>
                <a:cs typeface="Courier New"/>
              </a:rPr>
              <a:t>	%rdi</a:t>
            </a:r>
          </a:p>
          <a:p>
            <a:pPr algn="l"/>
            <a:r>
              <a:rPr lang="nb-NO" sz="1800" b="1" dirty="0">
                <a:latin typeface="Courier New"/>
                <a:cs typeface="Courier New"/>
              </a:rPr>
              <a:t>	</a:t>
            </a:r>
            <a:r>
              <a:rPr lang="nb-NO" sz="1800" b="1" dirty="0" err="1">
                <a:latin typeface="Courier New"/>
                <a:cs typeface="Courier New"/>
              </a:rPr>
              <a:t>addq</a:t>
            </a:r>
            <a:r>
              <a:rPr lang="nb-NO" sz="1800" b="1" dirty="0">
                <a:latin typeface="Courier New"/>
                <a:cs typeface="Courier New"/>
              </a:rPr>
              <a:t>	$1, %</a:t>
            </a:r>
            <a:r>
              <a:rPr lang="nb-NO" sz="1800" b="1" dirty="0" err="1">
                <a:latin typeface="Courier New"/>
                <a:cs typeface="Courier New"/>
              </a:rPr>
              <a:t>rax</a:t>
            </a:r>
            <a:endParaRPr lang="nb-NO" sz="1800" b="1" dirty="0">
              <a:latin typeface="Courier New"/>
              <a:cs typeface="Courier New"/>
            </a:endParaRPr>
          </a:p>
          <a:p>
            <a:pPr algn="l"/>
            <a:r>
              <a:rPr lang="nb-NO" sz="1800" b="1" dirty="0">
                <a:latin typeface="Courier New"/>
                <a:cs typeface="Courier New"/>
              </a:rPr>
              <a:t>.L2:</a:t>
            </a:r>
          </a:p>
          <a:p>
            <a:pPr algn="l"/>
            <a:r>
              <a:rPr lang="nb-NO" sz="1800" b="1" dirty="0">
                <a:latin typeface="Courier New"/>
                <a:cs typeface="Courier New"/>
              </a:rPr>
              <a:t>	</a:t>
            </a:r>
            <a:r>
              <a:rPr lang="nb-NO" sz="1800" b="1" dirty="0" err="1">
                <a:latin typeface="Courier New"/>
                <a:cs typeface="Courier New"/>
              </a:rPr>
              <a:t>testq</a:t>
            </a:r>
            <a:r>
              <a:rPr lang="nb-NO" sz="1800" b="1" dirty="0">
                <a:latin typeface="Courier New"/>
                <a:cs typeface="Courier New"/>
              </a:rPr>
              <a:t>	%</a:t>
            </a:r>
            <a:r>
              <a:rPr lang="nb-NO" sz="1800" b="1" dirty="0" err="1">
                <a:latin typeface="Courier New"/>
                <a:cs typeface="Courier New"/>
              </a:rPr>
              <a:t>rdi</a:t>
            </a:r>
            <a:r>
              <a:rPr lang="nb-NO" sz="1800" b="1" dirty="0">
                <a:latin typeface="Courier New"/>
                <a:cs typeface="Courier New"/>
              </a:rPr>
              <a:t>, %</a:t>
            </a:r>
            <a:r>
              <a:rPr lang="nb-NO" sz="1800" b="1" dirty="0" err="1">
                <a:latin typeface="Courier New"/>
                <a:cs typeface="Courier New"/>
              </a:rPr>
              <a:t>rdi</a:t>
            </a:r>
            <a:endParaRPr lang="nb-NO" sz="1800" b="1" dirty="0">
              <a:latin typeface="Courier New"/>
              <a:cs typeface="Courier New"/>
            </a:endParaRPr>
          </a:p>
          <a:p>
            <a:pPr algn="l"/>
            <a:r>
              <a:rPr lang="nl-NL" sz="1800" b="1" dirty="0">
                <a:latin typeface="Courier New"/>
                <a:cs typeface="Courier New"/>
              </a:rPr>
              <a:t>	</a:t>
            </a:r>
            <a:r>
              <a:rPr lang="nl-NL" sz="1800" b="1" dirty="0" err="1">
                <a:latin typeface="Courier New"/>
                <a:cs typeface="Courier New"/>
              </a:rPr>
              <a:t>jne</a:t>
            </a:r>
            <a:r>
              <a:rPr lang="nl-NL" sz="1800" b="1" dirty="0">
                <a:latin typeface="Courier New"/>
                <a:cs typeface="Courier New"/>
              </a:rPr>
              <a:t>	.L3</a:t>
            </a:r>
          </a:p>
          <a:p>
            <a:pPr algn="l"/>
            <a:r>
              <a:rPr lang="nl-NL" sz="1800" b="1" dirty="0">
                <a:latin typeface="Courier New"/>
                <a:cs typeface="Courier New"/>
              </a:rPr>
              <a:t>	</a:t>
            </a:r>
            <a:r>
              <a:rPr lang="nl-NL" sz="1800" b="1" dirty="0" err="1" smtClean="0">
                <a:latin typeface="Courier New"/>
                <a:cs typeface="Courier New"/>
              </a:rPr>
              <a:t>ret</a:t>
            </a:r>
            <a:endParaRPr lang="en-US" sz="1800" b="1" dirty="0" smtClean="0">
              <a:latin typeface="Courier New"/>
              <a:cs typeface="Courier New"/>
            </a:endParaRPr>
          </a:p>
          <a:p>
            <a:pPr algn="l"/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 </a:t>
            </a:r>
            <a:endParaRPr lang="en-US" sz="1800" b="1" dirty="0">
              <a:latin typeface="Courier New"/>
              <a:cs typeface="Courier New"/>
            </a:endParaRPr>
          </a:p>
        </p:txBody>
      </p:sp>
      <p:sp>
        <p:nvSpPr>
          <p:cNvPr id="1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153400" cy="685800"/>
          </a:xfrm>
        </p:spPr>
        <p:txBody>
          <a:bodyPr/>
          <a:lstStyle/>
          <a:p>
            <a:r>
              <a:rPr lang="en-US" b="1" dirty="0" err="1" smtClean="0">
                <a:solidFill>
                  <a:srgbClr val="800000"/>
                </a:solidFill>
                <a:latin typeface="Courier New"/>
                <a:cs typeface="Courier New"/>
              </a:rPr>
              <a:t>gcc</a:t>
            </a:r>
            <a:r>
              <a:rPr lang="en-US" b="1" dirty="0" smtClean="0">
                <a:solidFill>
                  <a:srgbClr val="800000"/>
                </a:solidFill>
                <a:latin typeface="Courier New"/>
                <a:cs typeface="Courier New"/>
              </a:rPr>
              <a:t> –</a:t>
            </a:r>
            <a:r>
              <a:rPr lang="en-US" b="1" dirty="0" err="1" smtClean="0">
                <a:solidFill>
                  <a:srgbClr val="800000"/>
                </a:solidFill>
                <a:latin typeface="Courier New"/>
                <a:cs typeface="Courier New"/>
              </a:rPr>
              <a:t>Og</a:t>
            </a:r>
            <a:r>
              <a:rPr lang="en-US" b="1" dirty="0" smtClean="0">
                <a:solidFill>
                  <a:srgbClr val="800000"/>
                </a:solidFill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rgbClr val="800000"/>
                </a:solidFill>
                <a:latin typeface="Courier New"/>
                <a:cs typeface="Courier New"/>
              </a:rPr>
              <a:t>–S log_2.c</a:t>
            </a:r>
            <a:endParaRPr lang="en-US" b="1" dirty="0">
              <a:solidFill>
                <a:srgbClr val="800000"/>
              </a:solidFill>
              <a:latin typeface="Courier New"/>
              <a:cs typeface="Courier New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531972"/>
              </p:ext>
            </p:extLst>
          </p:nvPr>
        </p:nvGraphicFramePr>
        <p:xfrm>
          <a:off x="609600" y="4953000"/>
          <a:ext cx="33528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ular Callout 3"/>
          <p:cNvSpPr/>
          <p:nvPr/>
        </p:nvSpPr>
        <p:spPr bwMode="auto">
          <a:xfrm>
            <a:off x="5638800" y="1143000"/>
            <a:ext cx="2971800" cy="609600"/>
          </a:xfrm>
          <a:prstGeom prst="wedgeRectCallout">
            <a:avLst>
              <a:gd name="adj1" fmla="val -32698"/>
              <a:gd name="adj2" fmla="val 358881"/>
            </a:avLst>
          </a:prstGeom>
          <a:solidFill>
            <a:srgbClr val="CECEE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sym typeface="Gill Sans" charset="0"/>
              </a:rPr>
              <a:t>right shift, </a:t>
            </a:r>
            <a:r>
              <a:rPr lang="en-US" sz="2800" dirty="0" smtClean="0"/>
              <a:t>zero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sym typeface="Gill Sans" charset="0"/>
              </a:rPr>
              <a:t>fill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1817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/>
          </p:cNvSpPr>
          <p:nvPr/>
        </p:nvSpPr>
        <p:spPr bwMode="auto">
          <a:xfrm>
            <a:off x="533400" y="1524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609600" y="2006601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533400" y="3687764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Do-While Version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457200" y="4106863"/>
            <a:ext cx="3048000" cy="22050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while(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</a:t>
            </a:r>
            <a:r>
              <a:rPr lang="en-US" dirty="0"/>
              <a:t>While” </a:t>
            </a:r>
            <a:r>
              <a:rPr lang="en-US" dirty="0" smtClean="0"/>
              <a:t>Translation #2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67200" y="1752600"/>
            <a:ext cx="4419600" cy="3992563"/>
          </a:xfrm>
        </p:spPr>
        <p:txBody>
          <a:bodyPr/>
          <a:lstStyle/>
          <a:p>
            <a:r>
              <a:rPr lang="en-US" dirty="0" smtClean="0"/>
              <a:t>Used </a:t>
            </a:r>
            <a:r>
              <a:rPr lang="en-US" dirty="0" smtClean="0"/>
              <a:t>with </a:t>
            </a:r>
            <a:r>
              <a:rPr lang="en-US" b="1" dirty="0" smtClean="0">
                <a:latin typeface="Courier New"/>
                <a:cs typeface="Courier New"/>
              </a:rPr>
              <a:t>–</a:t>
            </a:r>
            <a:r>
              <a:rPr lang="en-US" b="1" dirty="0" smtClean="0">
                <a:latin typeface="Courier New"/>
                <a:cs typeface="Courier New"/>
              </a:rPr>
              <a:t>O1 –O2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Why?</a:t>
            </a:r>
          </a:p>
          <a:p>
            <a:pPr lvl="1"/>
            <a:r>
              <a:rPr lang="en-US" b="1" dirty="0" smtClean="0">
                <a:latin typeface="Calibri"/>
                <a:cs typeface="Calibri"/>
              </a:rPr>
              <a:t>allows optimization of initial condition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5257800" y="3352800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5334000" y="3771899"/>
            <a:ext cx="34290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2" name="AutoShape 10"/>
          <p:cNvSpPr>
            <a:spLocks/>
          </p:cNvSpPr>
          <p:nvPr/>
        </p:nvSpPr>
        <p:spPr bwMode="auto">
          <a:xfrm>
            <a:off x="1371600" y="2878138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4038600" y="4178301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203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</a:t>
            </a:r>
            <a:r>
              <a:rPr lang="en-US" dirty="0"/>
              <a:t>While” </a:t>
            </a:r>
            <a:r>
              <a:rPr lang="en-US" dirty="0" smtClean="0"/>
              <a:t>Translation example #2</a:t>
            </a:r>
            <a:endParaRPr lang="en-US" dirty="0"/>
          </a:p>
        </p:txBody>
      </p:sp>
      <p:sp>
        <p:nvSpPr>
          <p:cNvPr id="10" name="Rectangle 4"/>
          <p:cNvSpPr>
            <a:spLocks/>
          </p:cNvSpPr>
          <p:nvPr/>
        </p:nvSpPr>
        <p:spPr bwMode="auto">
          <a:xfrm>
            <a:off x="508000" y="1828800"/>
            <a:ext cx="38354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log_2(unsigned long x)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log = 0;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 (x != 0)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x = x &gt;&gt;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log++;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}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log;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1" name="Rectangle 5"/>
          <p:cNvSpPr>
            <a:spLocks/>
          </p:cNvSpPr>
          <p:nvPr/>
        </p:nvSpPr>
        <p:spPr bwMode="auto">
          <a:xfrm>
            <a:off x="4572000" y="2362200"/>
            <a:ext cx="4114800" cy="281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latin typeface="Courier New"/>
                <a:cs typeface="Courier New"/>
              </a:rPr>
              <a:t>log_2:</a:t>
            </a:r>
          </a:p>
          <a:p>
            <a:pPr algn="l"/>
            <a:r>
              <a:rPr lang="en-US" sz="1800" b="1" dirty="0">
                <a:latin typeface="Courier New"/>
                <a:cs typeface="Courier New"/>
              </a:rPr>
              <a:t>	</a:t>
            </a:r>
            <a:r>
              <a:rPr lang="en-US" sz="1800" b="1" dirty="0" err="1">
                <a:latin typeface="Courier New"/>
                <a:cs typeface="Courier New"/>
              </a:rPr>
              <a:t>testq</a:t>
            </a:r>
            <a:r>
              <a:rPr lang="en-US" sz="1800" b="1" dirty="0">
                <a:latin typeface="Courier New"/>
                <a:cs typeface="Courier New"/>
              </a:rPr>
              <a:t>	%</a:t>
            </a:r>
            <a:r>
              <a:rPr lang="en-US" sz="1800" b="1" dirty="0" err="1">
                <a:latin typeface="Courier New"/>
                <a:cs typeface="Courier New"/>
              </a:rPr>
              <a:t>rdi</a:t>
            </a:r>
            <a:r>
              <a:rPr lang="en-US" sz="1800" b="1" dirty="0">
                <a:latin typeface="Courier New"/>
                <a:cs typeface="Courier New"/>
              </a:rPr>
              <a:t>, %</a:t>
            </a:r>
            <a:r>
              <a:rPr lang="en-US" sz="1800" b="1" dirty="0" err="1">
                <a:latin typeface="Courier New"/>
                <a:cs typeface="Courier New"/>
              </a:rPr>
              <a:t>rdi</a:t>
            </a:r>
            <a:endParaRPr lang="en-US" sz="1800" b="1" dirty="0">
              <a:latin typeface="Courier New"/>
              <a:cs typeface="Courier New"/>
            </a:endParaRPr>
          </a:p>
          <a:p>
            <a:pPr algn="l"/>
            <a:r>
              <a:rPr lang="hr-HR" sz="1800" b="1" dirty="0">
                <a:latin typeface="Courier New"/>
                <a:cs typeface="Courier New"/>
              </a:rPr>
              <a:t>	je	.L4</a:t>
            </a:r>
          </a:p>
          <a:p>
            <a:pPr algn="l"/>
            <a:r>
              <a:rPr lang="hr-HR" sz="1800" b="1" dirty="0">
                <a:latin typeface="Courier New"/>
                <a:cs typeface="Courier New"/>
              </a:rPr>
              <a:t>	movl	$0, %eax</a:t>
            </a:r>
          </a:p>
          <a:p>
            <a:pPr algn="l"/>
            <a:r>
              <a:rPr lang="hr-HR" sz="1800" b="1" dirty="0">
                <a:latin typeface="Courier New"/>
                <a:cs typeface="Courier New"/>
              </a:rPr>
              <a:t>.L3:</a:t>
            </a:r>
          </a:p>
          <a:p>
            <a:pPr algn="l"/>
            <a:r>
              <a:rPr lang="en-US" sz="1800" b="1" dirty="0">
                <a:latin typeface="Courier New"/>
                <a:cs typeface="Courier New"/>
              </a:rPr>
              <a:t>	</a:t>
            </a:r>
            <a:r>
              <a:rPr lang="en-US" sz="1800" b="1" dirty="0" err="1">
                <a:latin typeface="Courier New"/>
                <a:cs typeface="Courier New"/>
              </a:rPr>
              <a:t>shrq</a:t>
            </a:r>
            <a:r>
              <a:rPr lang="en-US" sz="1800" b="1" dirty="0">
                <a:latin typeface="Courier New"/>
                <a:cs typeface="Courier New"/>
              </a:rPr>
              <a:t>	%</a:t>
            </a:r>
            <a:r>
              <a:rPr lang="en-US" sz="1800" b="1" dirty="0" err="1">
                <a:latin typeface="Courier New"/>
                <a:cs typeface="Courier New"/>
              </a:rPr>
              <a:t>rdi</a:t>
            </a:r>
            <a:endParaRPr lang="en-US" sz="1800" b="1" dirty="0">
              <a:latin typeface="Courier New"/>
              <a:cs typeface="Courier New"/>
            </a:endParaRPr>
          </a:p>
          <a:p>
            <a:pPr algn="l"/>
            <a:r>
              <a:rPr lang="nb-NO" sz="1800" b="1" dirty="0">
                <a:latin typeface="Courier New"/>
                <a:cs typeface="Courier New"/>
              </a:rPr>
              <a:t>	</a:t>
            </a:r>
            <a:r>
              <a:rPr lang="nb-NO" sz="1800" b="1" dirty="0" err="1">
                <a:latin typeface="Courier New"/>
                <a:cs typeface="Courier New"/>
              </a:rPr>
              <a:t>addq</a:t>
            </a:r>
            <a:r>
              <a:rPr lang="nb-NO" sz="1800" b="1" dirty="0">
                <a:latin typeface="Courier New"/>
                <a:cs typeface="Courier New"/>
              </a:rPr>
              <a:t>	$1, %</a:t>
            </a:r>
            <a:r>
              <a:rPr lang="nb-NO" sz="1800" b="1" dirty="0" err="1">
                <a:latin typeface="Courier New"/>
                <a:cs typeface="Courier New"/>
              </a:rPr>
              <a:t>rax</a:t>
            </a:r>
            <a:endParaRPr lang="nb-NO" sz="1800" b="1" dirty="0">
              <a:latin typeface="Courier New"/>
              <a:cs typeface="Courier New"/>
            </a:endParaRPr>
          </a:p>
          <a:p>
            <a:pPr algn="l"/>
            <a:r>
              <a:rPr lang="nb-NO" sz="1800" b="1" dirty="0">
                <a:latin typeface="Courier New"/>
                <a:cs typeface="Courier New"/>
              </a:rPr>
              <a:t>	</a:t>
            </a:r>
            <a:r>
              <a:rPr lang="nb-NO" sz="1800" b="1" dirty="0" err="1">
                <a:latin typeface="Courier New"/>
                <a:cs typeface="Courier New"/>
              </a:rPr>
              <a:t>testq</a:t>
            </a:r>
            <a:r>
              <a:rPr lang="nb-NO" sz="1800" b="1" dirty="0">
                <a:latin typeface="Courier New"/>
                <a:cs typeface="Courier New"/>
              </a:rPr>
              <a:t>	%</a:t>
            </a:r>
            <a:r>
              <a:rPr lang="nb-NO" sz="1800" b="1" dirty="0" err="1">
                <a:latin typeface="Courier New"/>
                <a:cs typeface="Courier New"/>
              </a:rPr>
              <a:t>rdi</a:t>
            </a:r>
            <a:r>
              <a:rPr lang="nb-NO" sz="1800" b="1" dirty="0">
                <a:latin typeface="Courier New"/>
                <a:cs typeface="Courier New"/>
              </a:rPr>
              <a:t>, %</a:t>
            </a:r>
            <a:r>
              <a:rPr lang="nb-NO" sz="1800" b="1" dirty="0" err="1">
                <a:latin typeface="Courier New"/>
                <a:cs typeface="Courier New"/>
              </a:rPr>
              <a:t>rdi</a:t>
            </a:r>
            <a:endParaRPr lang="nb-NO" sz="1800" b="1" dirty="0">
              <a:latin typeface="Courier New"/>
              <a:cs typeface="Courier New"/>
            </a:endParaRPr>
          </a:p>
          <a:p>
            <a:pPr algn="l"/>
            <a:r>
              <a:rPr lang="nl-NL" sz="1800" b="1" dirty="0">
                <a:latin typeface="Courier New"/>
                <a:cs typeface="Courier New"/>
              </a:rPr>
              <a:t>	</a:t>
            </a:r>
            <a:r>
              <a:rPr lang="nl-NL" sz="1800" b="1" dirty="0" err="1">
                <a:latin typeface="Courier New"/>
                <a:cs typeface="Courier New"/>
              </a:rPr>
              <a:t>jne</a:t>
            </a:r>
            <a:r>
              <a:rPr lang="nl-NL" sz="1800" b="1" dirty="0">
                <a:latin typeface="Courier New"/>
                <a:cs typeface="Courier New"/>
              </a:rPr>
              <a:t>	.L3</a:t>
            </a:r>
          </a:p>
          <a:p>
            <a:pPr algn="l"/>
            <a:r>
              <a:rPr lang="nl-NL" sz="1800" b="1" dirty="0">
                <a:latin typeface="Courier New"/>
                <a:cs typeface="Courier New"/>
              </a:rPr>
              <a:t>	</a:t>
            </a:r>
            <a:r>
              <a:rPr lang="nl-NL" sz="1800" b="1" dirty="0" err="1" smtClean="0">
                <a:latin typeface="Courier New"/>
                <a:cs typeface="Courier New"/>
              </a:rPr>
              <a:t>ret</a:t>
            </a:r>
            <a:endParaRPr lang="nl-NL" sz="1800" b="1" dirty="0">
              <a:latin typeface="Courier New"/>
              <a:cs typeface="Courier New"/>
            </a:endParaRPr>
          </a:p>
          <a:p>
            <a:pPr algn="l"/>
            <a:r>
              <a:rPr lang="nl-NL" sz="1800" b="1" dirty="0">
                <a:latin typeface="Courier New"/>
                <a:cs typeface="Courier New"/>
              </a:rPr>
              <a:t>.L4:</a:t>
            </a:r>
          </a:p>
          <a:p>
            <a:pPr algn="l"/>
            <a:r>
              <a:rPr lang="hr-HR" sz="1800" b="1" dirty="0">
                <a:latin typeface="Courier New"/>
                <a:cs typeface="Courier New"/>
              </a:rPr>
              <a:t>	movl	$0, %eax</a:t>
            </a:r>
          </a:p>
          <a:p>
            <a:pPr algn="l"/>
            <a:r>
              <a:rPr lang="en-US" sz="1800" b="1" dirty="0">
                <a:latin typeface="Courier New"/>
                <a:cs typeface="Courier New"/>
              </a:rPr>
              <a:t>	ret</a:t>
            </a:r>
          </a:p>
          <a:p>
            <a:pPr algn="l"/>
            <a:r>
              <a:rPr lang="en-US" sz="1800" b="1" dirty="0" smtClean="0">
                <a:latin typeface="Courier New"/>
                <a:cs typeface="Courier New"/>
              </a:rPr>
              <a:t>  </a:t>
            </a:r>
            <a:endParaRPr lang="en-US" sz="1800" b="1" dirty="0">
              <a:latin typeface="Courier New"/>
              <a:cs typeface="Courier New"/>
            </a:endParaRPr>
          </a:p>
        </p:txBody>
      </p:sp>
      <p:sp>
        <p:nvSpPr>
          <p:cNvPr id="1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153400" cy="685800"/>
          </a:xfrm>
        </p:spPr>
        <p:txBody>
          <a:bodyPr/>
          <a:lstStyle/>
          <a:p>
            <a:r>
              <a:rPr lang="en-US" b="1" dirty="0" err="1" smtClean="0">
                <a:solidFill>
                  <a:srgbClr val="800000"/>
                </a:solidFill>
                <a:latin typeface="Courier New"/>
                <a:cs typeface="Courier New"/>
              </a:rPr>
              <a:t>gcc</a:t>
            </a:r>
            <a:r>
              <a:rPr lang="en-US" b="1" dirty="0" smtClean="0">
                <a:solidFill>
                  <a:srgbClr val="800000"/>
                </a:solidFill>
                <a:latin typeface="Courier New"/>
                <a:cs typeface="Courier New"/>
              </a:rPr>
              <a:t> –</a:t>
            </a:r>
            <a:r>
              <a:rPr lang="en-US" b="1" dirty="0" smtClean="0">
                <a:solidFill>
                  <a:srgbClr val="800000"/>
                </a:solidFill>
                <a:latin typeface="Courier New"/>
                <a:cs typeface="Courier New"/>
              </a:rPr>
              <a:t>O1 –S log_2.c</a:t>
            </a:r>
            <a:endParaRPr lang="en-US" b="1" dirty="0">
              <a:solidFill>
                <a:srgbClr val="800000"/>
              </a:solidFill>
              <a:latin typeface="Courier New"/>
              <a:cs typeface="Courier New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747865"/>
              </p:ext>
            </p:extLst>
          </p:nvPr>
        </p:nvGraphicFramePr>
        <p:xfrm>
          <a:off x="609600" y="4953000"/>
          <a:ext cx="33528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63695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have we learnt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 view of machine</a:t>
            </a:r>
          </a:p>
          <a:p>
            <a:pPr lvl="1"/>
            <a:r>
              <a:rPr lang="en-US" dirty="0" smtClean="0"/>
              <a:t>CPU (CPU state: registers, conditional codes, %RIP)</a:t>
            </a:r>
          </a:p>
          <a:p>
            <a:pPr lvl="1"/>
            <a:r>
              <a:rPr lang="en-US" dirty="0" smtClean="0"/>
              <a:t>Memory</a:t>
            </a:r>
          </a:p>
          <a:p>
            <a:r>
              <a:rPr lang="en-US" dirty="0" smtClean="0"/>
              <a:t>ISA is an API to hardware</a:t>
            </a:r>
          </a:p>
          <a:p>
            <a:r>
              <a:rPr lang="en-US" dirty="0" smtClean="0"/>
              <a:t>Example instructions:</a:t>
            </a:r>
          </a:p>
          <a:p>
            <a:pPr lvl="1"/>
            <a:r>
              <a:rPr lang="en-US" dirty="0" smtClean="0"/>
              <a:t>MOV: move data between CPU/memory</a:t>
            </a:r>
          </a:p>
          <a:p>
            <a:pPr lvl="1"/>
            <a:r>
              <a:rPr lang="en-US" dirty="0" smtClean="0"/>
              <a:t>Arithmetic (ADD, SUB)</a:t>
            </a:r>
          </a:p>
          <a:p>
            <a:pPr lvl="1"/>
            <a:r>
              <a:rPr lang="en-US" dirty="0" smtClean="0"/>
              <a:t>LEA</a:t>
            </a:r>
          </a:p>
          <a:p>
            <a:pPr lvl="1"/>
            <a:r>
              <a:rPr lang="en-US" dirty="0" smtClean="0"/>
              <a:t>Various addressing modes: </a:t>
            </a:r>
            <a:r>
              <a:rPr lang="en-US" dirty="0" err="1" smtClean="0"/>
              <a:t>mov</a:t>
            </a:r>
            <a:r>
              <a:rPr lang="en-US" dirty="0" smtClean="0"/>
              <a:t> %</a:t>
            </a:r>
            <a:r>
              <a:rPr lang="en-US" dirty="0" err="1" smtClean="0"/>
              <a:t>rax</a:t>
            </a:r>
            <a:r>
              <a:rPr lang="en-US" dirty="0" smtClean="0"/>
              <a:t>, 0x8(%</a:t>
            </a:r>
            <a:r>
              <a:rPr lang="en-US" dirty="0" err="1" smtClean="0"/>
              <a:t>rdx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 instructions operate on two memory operands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6106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“For” </a:t>
            </a:r>
            <a:r>
              <a:rPr lang="en-US" dirty="0" smtClean="0"/>
              <a:t>Loop translation</a:t>
            </a:r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1000" y="1676400"/>
            <a:ext cx="4419600" cy="1013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for (</a:t>
            </a:r>
            <a:r>
              <a:rPr lang="en-US" sz="2400" i="1" dirty="0">
                <a:latin typeface="+mj-lt"/>
              </a:rPr>
              <a:t>Init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Test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Update</a:t>
            </a:r>
            <a:r>
              <a:rPr lang="en-US" sz="2400" i="1" dirty="0"/>
              <a:t> </a:t>
            </a:r>
            <a:r>
              <a:rPr lang="en-US" sz="2400" dirty="0">
                <a:latin typeface="Courier New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>
                <a:latin typeface="+mj-lt"/>
              </a:rPr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14350" y="1143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For Version</a:t>
            </a:r>
            <a:endParaRPr lang="en-US" sz="2400" dirty="0">
              <a:solidFill>
                <a:schemeClr val="tx2"/>
              </a:solidFill>
              <a:latin typeface="+mj-lt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1447800" y="3962400"/>
            <a:ext cx="2819400" cy="26750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i="1" dirty="0" smtClean="0">
                <a:latin typeface="+mj-lt"/>
              </a:rPr>
              <a:t>Init</a:t>
            </a:r>
            <a:r>
              <a:rPr lang="en-US" sz="2400" i="1" dirty="0" smtClean="0">
                <a:latin typeface="Courier New" charset="0"/>
              </a:rPr>
              <a:t>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 smtClean="0">
                <a:latin typeface="Courier New" charset="0"/>
              </a:rPr>
              <a:t>while (</a:t>
            </a:r>
            <a:r>
              <a:rPr lang="en-US" sz="2400" i="1" dirty="0" smtClean="0">
                <a:latin typeface="+mj-lt"/>
              </a:rPr>
              <a:t>Test </a:t>
            </a:r>
            <a:r>
              <a:rPr lang="en-US" sz="2400" dirty="0" smtClean="0">
                <a:latin typeface="Courier New" charset="0"/>
              </a:rPr>
              <a:t>) {</a:t>
            </a:r>
            <a:endParaRPr lang="en-US" sz="2400" dirty="0">
              <a:latin typeface="Courier New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 smtClean="0">
                <a:latin typeface="+mj-lt"/>
              </a:rPr>
              <a:t>Body</a:t>
            </a:r>
            <a:endParaRPr lang="en-US" sz="2400" i="1" dirty="0" smtClean="0"/>
          </a:p>
          <a:p>
            <a:pPr algn="l">
              <a:spcBef>
                <a:spcPct val="50000"/>
              </a:spcBef>
            </a:pP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i="1" dirty="0" smtClean="0">
                <a:latin typeface="+mj-lt"/>
              </a:rPr>
              <a:t>Update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590550" y="3429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While Version</a:t>
            </a:r>
            <a:endParaRPr lang="en-US" sz="2400" dirty="0">
              <a:solidFill>
                <a:schemeClr val="tx2"/>
              </a:solidFill>
              <a:latin typeface="+mj-lt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9" name="AutoShape 10"/>
          <p:cNvSpPr>
            <a:spLocks/>
          </p:cNvSpPr>
          <p:nvPr/>
        </p:nvSpPr>
        <p:spPr bwMode="auto">
          <a:xfrm>
            <a:off x="2438400" y="2895600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“Loop” Translation example</a:t>
            </a:r>
            <a:endParaRPr lang="en-US" dirty="0"/>
          </a:p>
        </p:txBody>
      </p:sp>
      <p:sp>
        <p:nvSpPr>
          <p:cNvPr id="10" name="Rectangle 4"/>
          <p:cNvSpPr>
            <a:spLocks/>
          </p:cNvSpPr>
          <p:nvPr/>
        </p:nvSpPr>
        <p:spPr bwMode="auto">
          <a:xfrm>
            <a:off x="508000" y="1828800"/>
            <a:ext cx="39116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sum(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sum = 0;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for 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=0;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&lt;n;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++){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sum +=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sum;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1" name="Rectangle 5"/>
          <p:cNvSpPr>
            <a:spLocks/>
          </p:cNvSpPr>
          <p:nvPr/>
        </p:nvSpPr>
        <p:spPr bwMode="auto">
          <a:xfrm>
            <a:off x="4572000" y="1828800"/>
            <a:ext cx="4114800" cy="3200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latin typeface="Courier New"/>
                <a:cs typeface="Courier New"/>
              </a:rPr>
              <a:t>sum:</a:t>
            </a:r>
            <a:endParaRPr lang="en-US" sz="1800" b="1" dirty="0">
              <a:latin typeface="Courier New"/>
              <a:cs typeface="Courier New"/>
            </a:endParaRPr>
          </a:p>
          <a:p>
            <a:pPr algn="l"/>
            <a:r>
              <a:rPr lang="hr-HR" sz="1800" b="1" dirty="0">
                <a:latin typeface="Courier New"/>
                <a:cs typeface="Courier New"/>
              </a:rPr>
              <a:t>	movl	$0, %edx</a:t>
            </a:r>
          </a:p>
          <a:p>
            <a:pPr algn="l"/>
            <a:r>
              <a:rPr lang="hr-HR" sz="1800" b="1" dirty="0">
                <a:latin typeface="Courier New"/>
                <a:cs typeface="Courier New"/>
              </a:rPr>
              <a:t>	movl	$0, %eax</a:t>
            </a:r>
          </a:p>
          <a:p>
            <a:pPr algn="l"/>
            <a:r>
              <a:rPr lang="cs-CZ" sz="1800" b="1" dirty="0">
                <a:latin typeface="Courier New"/>
                <a:cs typeface="Courier New"/>
              </a:rPr>
              <a:t>	</a:t>
            </a:r>
            <a:r>
              <a:rPr lang="cs-CZ" sz="1800" b="1" dirty="0" err="1">
                <a:latin typeface="Courier New"/>
                <a:cs typeface="Courier New"/>
              </a:rPr>
              <a:t>jmp</a:t>
            </a:r>
            <a:r>
              <a:rPr lang="cs-CZ" sz="1800" b="1" dirty="0">
                <a:latin typeface="Courier New"/>
                <a:cs typeface="Courier New"/>
              </a:rPr>
              <a:t>	.L5</a:t>
            </a:r>
          </a:p>
          <a:p>
            <a:pPr algn="l"/>
            <a:r>
              <a:rPr lang="cs-CZ" sz="1800" b="1" dirty="0">
                <a:latin typeface="Courier New"/>
                <a:cs typeface="Courier New"/>
              </a:rPr>
              <a:t>.L6:</a:t>
            </a:r>
          </a:p>
          <a:p>
            <a:pPr algn="l"/>
            <a:r>
              <a:rPr lang="cs-CZ" sz="1800" b="1" dirty="0">
                <a:latin typeface="Courier New"/>
                <a:cs typeface="Courier New"/>
              </a:rPr>
              <a:t>	</a:t>
            </a:r>
            <a:r>
              <a:rPr lang="cs-CZ" sz="1800" b="1" dirty="0" err="1">
                <a:latin typeface="Courier New"/>
                <a:cs typeface="Courier New"/>
              </a:rPr>
              <a:t>addl</a:t>
            </a:r>
            <a:r>
              <a:rPr lang="cs-CZ" sz="1800" b="1" dirty="0">
                <a:latin typeface="Courier New"/>
                <a:cs typeface="Courier New"/>
              </a:rPr>
              <a:t>	%</a:t>
            </a:r>
            <a:r>
              <a:rPr lang="cs-CZ" sz="1800" b="1" dirty="0" err="1">
                <a:latin typeface="Courier New"/>
                <a:cs typeface="Courier New"/>
              </a:rPr>
              <a:t>edx</a:t>
            </a:r>
            <a:r>
              <a:rPr lang="cs-CZ" sz="1800" b="1" dirty="0">
                <a:latin typeface="Courier New"/>
                <a:cs typeface="Courier New"/>
              </a:rPr>
              <a:t>, %</a:t>
            </a:r>
            <a:r>
              <a:rPr lang="cs-CZ" sz="1800" b="1" dirty="0" err="1">
                <a:latin typeface="Courier New"/>
                <a:cs typeface="Courier New"/>
              </a:rPr>
              <a:t>eax</a:t>
            </a:r>
            <a:endParaRPr lang="cs-CZ" sz="1800" b="1" dirty="0">
              <a:latin typeface="Courier New"/>
              <a:cs typeface="Courier New"/>
            </a:endParaRPr>
          </a:p>
          <a:p>
            <a:pPr algn="l"/>
            <a:r>
              <a:rPr lang="nb-NO" sz="1800" b="1" dirty="0">
                <a:latin typeface="Courier New"/>
                <a:cs typeface="Courier New"/>
              </a:rPr>
              <a:t>	</a:t>
            </a:r>
            <a:r>
              <a:rPr lang="nb-NO" sz="1800" b="1" dirty="0" err="1">
                <a:latin typeface="Courier New"/>
                <a:cs typeface="Courier New"/>
              </a:rPr>
              <a:t>addl</a:t>
            </a:r>
            <a:r>
              <a:rPr lang="nb-NO" sz="1800" b="1" dirty="0">
                <a:latin typeface="Courier New"/>
                <a:cs typeface="Courier New"/>
              </a:rPr>
              <a:t>	$1, %</a:t>
            </a:r>
            <a:r>
              <a:rPr lang="nb-NO" sz="1800" b="1" dirty="0" err="1">
                <a:latin typeface="Courier New"/>
                <a:cs typeface="Courier New"/>
              </a:rPr>
              <a:t>edx</a:t>
            </a:r>
            <a:endParaRPr lang="nb-NO" sz="1800" b="1" dirty="0">
              <a:latin typeface="Courier New"/>
              <a:cs typeface="Courier New"/>
            </a:endParaRPr>
          </a:p>
          <a:p>
            <a:pPr algn="l"/>
            <a:r>
              <a:rPr lang="nb-NO" sz="1800" b="1" dirty="0">
                <a:latin typeface="Courier New"/>
                <a:cs typeface="Courier New"/>
              </a:rPr>
              <a:t>.L5:</a:t>
            </a:r>
          </a:p>
          <a:p>
            <a:pPr algn="l"/>
            <a:r>
              <a:rPr lang="nb-NO" sz="1800" b="1" dirty="0">
                <a:latin typeface="Courier New"/>
                <a:cs typeface="Courier New"/>
              </a:rPr>
              <a:t>	</a:t>
            </a:r>
            <a:r>
              <a:rPr lang="nb-NO" sz="1800" b="1" dirty="0" err="1">
                <a:latin typeface="Courier New"/>
                <a:cs typeface="Courier New"/>
              </a:rPr>
              <a:t>cmpl</a:t>
            </a:r>
            <a:r>
              <a:rPr lang="nb-NO" sz="1800" b="1" dirty="0">
                <a:latin typeface="Courier New"/>
                <a:cs typeface="Courier New"/>
              </a:rPr>
              <a:t>	%</a:t>
            </a:r>
            <a:r>
              <a:rPr lang="nb-NO" sz="1800" b="1" dirty="0" err="1">
                <a:latin typeface="Courier New"/>
                <a:cs typeface="Courier New"/>
              </a:rPr>
              <a:t>edi</a:t>
            </a:r>
            <a:r>
              <a:rPr lang="nb-NO" sz="1800" b="1" dirty="0">
                <a:latin typeface="Courier New"/>
                <a:cs typeface="Courier New"/>
              </a:rPr>
              <a:t>, %</a:t>
            </a:r>
            <a:r>
              <a:rPr lang="nb-NO" sz="1800" b="1" dirty="0" err="1">
                <a:latin typeface="Courier New"/>
                <a:cs typeface="Courier New"/>
              </a:rPr>
              <a:t>edx</a:t>
            </a:r>
            <a:endParaRPr lang="nb-NO" sz="1800" b="1" dirty="0">
              <a:latin typeface="Courier New"/>
              <a:cs typeface="Courier New"/>
            </a:endParaRPr>
          </a:p>
          <a:p>
            <a:pPr algn="l"/>
            <a:r>
              <a:rPr lang="nb-NO" sz="1800" b="1" dirty="0">
                <a:latin typeface="Courier New"/>
                <a:cs typeface="Courier New"/>
              </a:rPr>
              <a:t>	</a:t>
            </a:r>
            <a:r>
              <a:rPr lang="nb-NO" sz="1800" b="1" dirty="0" err="1">
                <a:latin typeface="Courier New"/>
                <a:cs typeface="Courier New"/>
              </a:rPr>
              <a:t>jl</a:t>
            </a:r>
            <a:r>
              <a:rPr lang="nb-NO" sz="1800" b="1" dirty="0">
                <a:latin typeface="Courier New"/>
                <a:cs typeface="Courier New"/>
              </a:rPr>
              <a:t>	.L6</a:t>
            </a:r>
          </a:p>
          <a:p>
            <a:pPr algn="l"/>
            <a:r>
              <a:rPr lang="nb-NO" sz="1800" b="1" dirty="0">
                <a:latin typeface="Courier New"/>
                <a:cs typeface="Courier New"/>
              </a:rPr>
              <a:t>	rep </a:t>
            </a:r>
            <a:r>
              <a:rPr lang="nb-NO" sz="1800" b="1" dirty="0" err="1" smtClean="0">
                <a:latin typeface="Courier New"/>
                <a:cs typeface="Courier New"/>
              </a:rPr>
              <a:t>ret</a:t>
            </a:r>
            <a:endParaRPr lang="nb-NO" sz="1800" b="1" dirty="0">
              <a:latin typeface="Courier New"/>
              <a:cs typeface="Courier New"/>
            </a:endParaRPr>
          </a:p>
        </p:txBody>
      </p:sp>
      <p:sp>
        <p:nvSpPr>
          <p:cNvPr id="1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153400" cy="685800"/>
          </a:xfrm>
        </p:spPr>
        <p:txBody>
          <a:bodyPr/>
          <a:lstStyle/>
          <a:p>
            <a:r>
              <a:rPr lang="en-US" b="1" dirty="0" err="1" smtClean="0">
                <a:solidFill>
                  <a:srgbClr val="800000"/>
                </a:solidFill>
                <a:latin typeface="Courier New"/>
                <a:cs typeface="Courier New"/>
              </a:rPr>
              <a:t>gcc</a:t>
            </a:r>
            <a:r>
              <a:rPr lang="en-US" b="1" dirty="0" smtClean="0">
                <a:solidFill>
                  <a:srgbClr val="800000"/>
                </a:solidFill>
                <a:latin typeface="Courier New"/>
                <a:cs typeface="Courier New"/>
              </a:rPr>
              <a:t> –</a:t>
            </a:r>
            <a:r>
              <a:rPr lang="en-US" b="1" dirty="0" err="1" smtClean="0">
                <a:solidFill>
                  <a:srgbClr val="800000"/>
                </a:solidFill>
                <a:latin typeface="Courier New"/>
                <a:cs typeface="Courier New"/>
              </a:rPr>
              <a:t>Og</a:t>
            </a:r>
            <a:r>
              <a:rPr lang="en-US" b="1" dirty="0" smtClean="0">
                <a:solidFill>
                  <a:srgbClr val="800000"/>
                </a:solidFill>
                <a:latin typeface="Courier New"/>
                <a:cs typeface="Courier New"/>
              </a:rPr>
              <a:t> –S log_2.c</a:t>
            </a:r>
            <a:endParaRPr lang="en-US" b="1" dirty="0">
              <a:solidFill>
                <a:srgbClr val="800000"/>
              </a:solidFill>
              <a:latin typeface="Courier New"/>
              <a:cs typeface="Courier New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194801"/>
              </p:ext>
            </p:extLst>
          </p:nvPr>
        </p:nvGraphicFramePr>
        <p:xfrm>
          <a:off x="609600" y="4953000"/>
          <a:ext cx="33528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6113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Summary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Today</a:t>
            </a:r>
          </a:p>
          <a:p>
            <a:pPr marL="552450" lvl="1"/>
            <a:r>
              <a:rPr lang="en-US" dirty="0" smtClean="0"/>
              <a:t>Control</a:t>
            </a:r>
            <a:r>
              <a:rPr lang="en-US" dirty="0"/>
              <a:t>: Condition codes</a:t>
            </a:r>
          </a:p>
          <a:p>
            <a:pPr marL="552450" lvl="1"/>
            <a:r>
              <a:rPr lang="en-US" dirty="0" smtClean="0"/>
              <a:t>If statements</a:t>
            </a:r>
            <a:endParaRPr lang="en-US" dirty="0"/>
          </a:p>
          <a:p>
            <a:pPr marL="552450" lvl="1"/>
            <a:r>
              <a:rPr lang="en-US" dirty="0" smtClean="0"/>
              <a:t>While and for statements</a:t>
            </a:r>
          </a:p>
          <a:p>
            <a:pPr marL="292100"/>
            <a:r>
              <a:rPr lang="en-US" dirty="0" smtClean="0"/>
              <a:t>Not discussed</a:t>
            </a:r>
            <a:endParaRPr lang="en-US" dirty="0" smtClean="0"/>
          </a:p>
          <a:p>
            <a:pPr marL="552450" lvl="1"/>
            <a:r>
              <a:rPr lang="en-US" dirty="0" smtClean="0"/>
              <a:t>Switch statements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Puzzle</a:t>
            </a:r>
            <a:endParaRPr lang="en-US" dirty="0"/>
          </a:p>
        </p:txBody>
      </p:sp>
      <p:sp>
        <p:nvSpPr>
          <p:cNvPr id="4" name="Rectangle 5"/>
          <p:cNvSpPr>
            <a:spLocks/>
          </p:cNvSpPr>
          <p:nvPr/>
        </p:nvSpPr>
        <p:spPr bwMode="auto">
          <a:xfrm>
            <a:off x="4572000" y="1828800"/>
            <a:ext cx="4114800" cy="3200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nb-NO" sz="1800" b="1" dirty="0">
              <a:latin typeface="Courier New"/>
              <a:cs typeface="Courier New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1447800"/>
            <a:ext cx="3429000" cy="45243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800" b="1" dirty="0">
                <a:latin typeface="Courier New"/>
                <a:cs typeface="Courier New"/>
              </a:rPr>
              <a:t>mystery:</a:t>
            </a:r>
          </a:p>
          <a:p>
            <a:pPr algn="l"/>
            <a:r>
              <a:rPr lang="hr-HR" sz="1800" b="1" dirty="0">
                <a:latin typeface="Courier New"/>
                <a:cs typeface="Courier New"/>
              </a:rPr>
              <a:t>	movl	$0, %edx</a:t>
            </a:r>
          </a:p>
          <a:p>
            <a:pPr algn="l"/>
            <a:r>
              <a:rPr lang="hr-HR" sz="1800" b="1" dirty="0">
                <a:latin typeface="Courier New"/>
                <a:cs typeface="Courier New"/>
              </a:rPr>
              <a:t>	movl	$0, %eax</a:t>
            </a:r>
          </a:p>
          <a:p>
            <a:pPr algn="l"/>
            <a:r>
              <a:rPr lang="hr-HR" sz="1800" b="1" dirty="0">
                <a:latin typeface="Courier New"/>
                <a:cs typeface="Courier New"/>
              </a:rPr>
              <a:t>	movl	$1, %ecx</a:t>
            </a:r>
          </a:p>
          <a:p>
            <a:pPr algn="l"/>
            <a:r>
              <a:rPr lang="cs-CZ" sz="1800" b="1" dirty="0">
                <a:latin typeface="Courier New"/>
                <a:cs typeface="Courier New"/>
              </a:rPr>
              <a:t>	</a:t>
            </a:r>
            <a:r>
              <a:rPr lang="cs-CZ" sz="1800" b="1" dirty="0" err="1">
                <a:latin typeface="Courier New"/>
                <a:cs typeface="Courier New"/>
              </a:rPr>
              <a:t>jmp</a:t>
            </a:r>
            <a:r>
              <a:rPr lang="cs-CZ" sz="1800" b="1" dirty="0">
                <a:latin typeface="Courier New"/>
                <a:cs typeface="Courier New"/>
              </a:rPr>
              <a:t>	.L8</a:t>
            </a:r>
          </a:p>
          <a:p>
            <a:pPr algn="l"/>
            <a:r>
              <a:rPr lang="cs-CZ" sz="1800" b="1" dirty="0">
                <a:latin typeface="Courier New"/>
                <a:cs typeface="Courier New"/>
              </a:rPr>
              <a:t>.L10:</a:t>
            </a:r>
          </a:p>
          <a:p>
            <a:pPr algn="l"/>
            <a:r>
              <a:rPr lang="cs-CZ" sz="1800" b="1" dirty="0">
                <a:latin typeface="Courier New"/>
                <a:cs typeface="Courier New"/>
              </a:rPr>
              <a:t>	</a:t>
            </a:r>
            <a:r>
              <a:rPr lang="cs-CZ" sz="1800" b="1" dirty="0" err="1">
                <a:latin typeface="Courier New"/>
                <a:cs typeface="Courier New"/>
              </a:rPr>
              <a:t>testl</a:t>
            </a:r>
            <a:r>
              <a:rPr lang="cs-CZ" sz="1800" b="1" dirty="0">
                <a:latin typeface="Courier New"/>
                <a:cs typeface="Courier New"/>
              </a:rPr>
              <a:t>	%</a:t>
            </a:r>
            <a:r>
              <a:rPr lang="cs-CZ" sz="1800" b="1" dirty="0" err="1">
                <a:latin typeface="Courier New"/>
                <a:cs typeface="Courier New"/>
              </a:rPr>
              <a:t>ecx</a:t>
            </a:r>
            <a:r>
              <a:rPr lang="cs-CZ" sz="1800" b="1" dirty="0">
                <a:latin typeface="Courier New"/>
                <a:cs typeface="Courier New"/>
              </a:rPr>
              <a:t>, %</a:t>
            </a:r>
            <a:r>
              <a:rPr lang="cs-CZ" sz="1800" b="1" dirty="0" err="1">
                <a:latin typeface="Courier New"/>
                <a:cs typeface="Courier New"/>
              </a:rPr>
              <a:t>edi</a:t>
            </a:r>
            <a:endParaRPr lang="cs-CZ" sz="1800" b="1" dirty="0">
              <a:latin typeface="Courier New"/>
              <a:cs typeface="Courier New"/>
            </a:endParaRPr>
          </a:p>
          <a:p>
            <a:pPr algn="l"/>
            <a:r>
              <a:rPr lang="hr-HR" sz="1800" b="1" dirty="0">
                <a:latin typeface="Courier New"/>
                <a:cs typeface="Courier New"/>
              </a:rPr>
              <a:t>	je	.L9</a:t>
            </a:r>
          </a:p>
          <a:p>
            <a:pPr algn="l"/>
            <a:r>
              <a:rPr lang="nb-NO" sz="1800" b="1" dirty="0">
                <a:latin typeface="Courier New"/>
                <a:cs typeface="Courier New"/>
              </a:rPr>
              <a:t>	</a:t>
            </a:r>
            <a:r>
              <a:rPr lang="nb-NO" sz="1800" b="1" dirty="0" err="1">
                <a:latin typeface="Courier New"/>
                <a:cs typeface="Courier New"/>
              </a:rPr>
              <a:t>addl</a:t>
            </a:r>
            <a:r>
              <a:rPr lang="nb-NO" sz="1800" b="1" dirty="0">
                <a:latin typeface="Courier New"/>
                <a:cs typeface="Courier New"/>
              </a:rPr>
              <a:t>	$1, %</a:t>
            </a:r>
            <a:r>
              <a:rPr lang="nb-NO" sz="1800" b="1" dirty="0" err="1">
                <a:latin typeface="Courier New"/>
                <a:cs typeface="Courier New"/>
              </a:rPr>
              <a:t>eax</a:t>
            </a:r>
            <a:endParaRPr lang="nb-NO" sz="1800" b="1" dirty="0">
              <a:latin typeface="Courier New"/>
              <a:cs typeface="Courier New"/>
            </a:endParaRPr>
          </a:p>
          <a:p>
            <a:pPr algn="l"/>
            <a:r>
              <a:rPr lang="nb-NO" sz="1800" b="1" dirty="0">
                <a:latin typeface="Courier New"/>
                <a:cs typeface="Courier New"/>
              </a:rPr>
              <a:t>.L9:</a:t>
            </a:r>
          </a:p>
          <a:p>
            <a:pPr algn="l"/>
            <a:r>
              <a:rPr lang="nb-NO" sz="1800" b="1" dirty="0">
                <a:latin typeface="Courier New"/>
                <a:cs typeface="Courier New"/>
              </a:rPr>
              <a:t>	</a:t>
            </a:r>
            <a:r>
              <a:rPr lang="nb-NO" sz="1800" b="1" dirty="0" err="1">
                <a:latin typeface="Courier New"/>
                <a:cs typeface="Courier New"/>
              </a:rPr>
              <a:t>addl</a:t>
            </a:r>
            <a:r>
              <a:rPr lang="nb-NO" sz="1800" b="1" dirty="0">
                <a:latin typeface="Courier New"/>
                <a:cs typeface="Courier New"/>
              </a:rPr>
              <a:t>	%</a:t>
            </a:r>
            <a:r>
              <a:rPr lang="nb-NO" sz="1800" b="1" dirty="0" err="1">
                <a:latin typeface="Courier New"/>
                <a:cs typeface="Courier New"/>
              </a:rPr>
              <a:t>ecx</a:t>
            </a:r>
            <a:r>
              <a:rPr lang="nb-NO" sz="1800" b="1" dirty="0">
                <a:latin typeface="Courier New"/>
                <a:cs typeface="Courier New"/>
              </a:rPr>
              <a:t>, %</a:t>
            </a:r>
            <a:r>
              <a:rPr lang="nb-NO" sz="1800" b="1" dirty="0" err="1">
                <a:latin typeface="Courier New"/>
                <a:cs typeface="Courier New"/>
              </a:rPr>
              <a:t>ecx</a:t>
            </a:r>
            <a:endParaRPr lang="nb-NO" sz="1800" b="1" dirty="0">
              <a:latin typeface="Courier New"/>
              <a:cs typeface="Courier New"/>
            </a:endParaRPr>
          </a:p>
          <a:p>
            <a:pPr algn="l"/>
            <a:r>
              <a:rPr lang="nb-NO" sz="1800" b="1" dirty="0">
                <a:latin typeface="Courier New"/>
                <a:cs typeface="Courier New"/>
              </a:rPr>
              <a:t>	</a:t>
            </a:r>
            <a:r>
              <a:rPr lang="nb-NO" sz="1800" b="1" dirty="0" err="1">
                <a:latin typeface="Courier New"/>
                <a:cs typeface="Courier New"/>
              </a:rPr>
              <a:t>addl</a:t>
            </a:r>
            <a:r>
              <a:rPr lang="nb-NO" sz="1800" b="1" dirty="0">
                <a:latin typeface="Courier New"/>
                <a:cs typeface="Courier New"/>
              </a:rPr>
              <a:t>	$1, %</a:t>
            </a:r>
            <a:r>
              <a:rPr lang="nb-NO" sz="1800" b="1" dirty="0" err="1">
                <a:latin typeface="Courier New"/>
                <a:cs typeface="Courier New"/>
              </a:rPr>
              <a:t>edx</a:t>
            </a:r>
            <a:endParaRPr lang="nb-NO" sz="1800" b="1" dirty="0">
              <a:latin typeface="Courier New"/>
              <a:cs typeface="Courier New"/>
            </a:endParaRPr>
          </a:p>
          <a:p>
            <a:pPr algn="l"/>
            <a:r>
              <a:rPr lang="nb-NO" sz="1800" b="1" dirty="0">
                <a:latin typeface="Courier New"/>
                <a:cs typeface="Courier New"/>
              </a:rPr>
              <a:t>.L8:</a:t>
            </a:r>
          </a:p>
          <a:p>
            <a:pPr algn="l"/>
            <a:r>
              <a:rPr lang="nb-NO" sz="1800" b="1" dirty="0">
                <a:latin typeface="Courier New"/>
                <a:cs typeface="Courier New"/>
              </a:rPr>
              <a:t>	</a:t>
            </a:r>
            <a:r>
              <a:rPr lang="nb-NO" sz="1800" b="1" dirty="0" err="1">
                <a:latin typeface="Courier New"/>
                <a:cs typeface="Courier New"/>
              </a:rPr>
              <a:t>cmpl</a:t>
            </a:r>
            <a:r>
              <a:rPr lang="nb-NO" sz="1800" b="1" dirty="0">
                <a:latin typeface="Courier New"/>
                <a:cs typeface="Courier New"/>
              </a:rPr>
              <a:t>	$31, %</a:t>
            </a:r>
            <a:r>
              <a:rPr lang="nb-NO" sz="1800" b="1" dirty="0" err="1">
                <a:latin typeface="Courier New"/>
                <a:cs typeface="Courier New"/>
              </a:rPr>
              <a:t>edx</a:t>
            </a:r>
            <a:endParaRPr lang="nb-NO" sz="1800" b="1" dirty="0">
              <a:latin typeface="Courier New"/>
              <a:cs typeface="Courier New"/>
            </a:endParaRPr>
          </a:p>
          <a:p>
            <a:pPr algn="l"/>
            <a:r>
              <a:rPr lang="nb-NO" sz="1800" b="1" dirty="0">
                <a:latin typeface="Courier New"/>
                <a:cs typeface="Courier New"/>
              </a:rPr>
              <a:t>	</a:t>
            </a:r>
            <a:r>
              <a:rPr lang="nb-NO" sz="1800" b="1" dirty="0" err="1">
                <a:latin typeface="Courier New"/>
                <a:cs typeface="Courier New"/>
              </a:rPr>
              <a:t>jle</a:t>
            </a:r>
            <a:r>
              <a:rPr lang="nb-NO" sz="1800" b="1" dirty="0">
                <a:latin typeface="Courier New"/>
                <a:cs typeface="Courier New"/>
              </a:rPr>
              <a:t>	.L10</a:t>
            </a:r>
          </a:p>
          <a:p>
            <a:pPr algn="l"/>
            <a:r>
              <a:rPr lang="nb-NO" sz="1800" b="1" dirty="0">
                <a:latin typeface="Courier New"/>
                <a:cs typeface="Courier New"/>
              </a:rPr>
              <a:t>	</a:t>
            </a:r>
            <a:r>
              <a:rPr lang="nb-NO" sz="1800" b="1" dirty="0" err="1" smtClean="0">
                <a:latin typeface="Courier New"/>
                <a:cs typeface="Courier New"/>
              </a:rPr>
              <a:t>ret</a:t>
            </a:r>
            <a:endParaRPr lang="nb-NO" sz="1800" b="1" dirty="0">
              <a:latin typeface="Courier New"/>
              <a:cs typeface="Courier New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847453"/>
              </p:ext>
            </p:extLst>
          </p:nvPr>
        </p:nvGraphicFramePr>
        <p:xfrm>
          <a:off x="4800600" y="10668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4267200" y="3048000"/>
            <a:ext cx="4495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>
            <a:lvl1pPr marL="254000" indent="-254000" algn="l" rtl="0" fontAlgn="base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defRPr>
            </a:lvl1pPr>
            <a:lvl2pPr marL="514350" indent="-234950" algn="l" rtl="0" fontAlgn="base"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2pPr>
            <a:lvl3pPr marL="800100" indent="-2032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3pPr>
            <a:lvl4pPr marL="11430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4pPr>
            <a:lvl5pPr marL="14605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5pPr>
            <a:lvl6pPr marL="19177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6pPr>
            <a:lvl7pPr marL="23749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7pPr>
            <a:lvl8pPr marL="28321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8pPr>
            <a:lvl9pPr marL="32893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9pPr>
          </a:lstStyle>
          <a:p>
            <a:r>
              <a:rPr lang="en-US" dirty="0" smtClean="0"/>
              <a:t>Function signature?</a:t>
            </a:r>
          </a:p>
          <a:p>
            <a:pPr marL="552450" lvl="1"/>
            <a:r>
              <a:rPr lang="en-US" dirty="0" smtClean="0"/>
              <a:t>one, two or more parameters? type?</a:t>
            </a:r>
          </a:p>
          <a:p>
            <a:pPr marL="552450" lvl="1"/>
            <a:r>
              <a:rPr lang="en-US" dirty="0" smtClean="0"/>
              <a:t>return type?</a:t>
            </a:r>
          </a:p>
          <a:p>
            <a:pPr marL="292100"/>
            <a:r>
              <a:rPr lang="en-US" dirty="0" smtClean="0"/>
              <a:t>Is there a loop? What’s termination condition?</a:t>
            </a:r>
          </a:p>
        </p:txBody>
      </p:sp>
    </p:spTree>
    <p:extLst>
      <p:ext uri="{BB962C8B-B14F-4D97-AF65-F5344CB8AC3E}">
        <p14:creationId xmlns:p14="http://schemas.microsoft.com/office/powerpoint/2010/main" val="6731553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>
                <a:solidFill>
                  <a:srgbClr val="0000FF"/>
                </a:solidFill>
              </a:rPr>
              <a:t>Today: How control flow is done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Condition </a:t>
            </a:r>
            <a:r>
              <a:rPr lang="en-US" dirty="0">
                <a:solidFill>
                  <a:srgbClr val="000000"/>
                </a:solidFill>
              </a:rPr>
              <a:t>codes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Conditional branches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Loops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Switch Statements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>
                <a:solidFill>
                  <a:srgbClr val="0000FF"/>
                </a:solidFill>
              </a:rPr>
              <a:t>Processor </a:t>
            </a:r>
            <a:r>
              <a:rPr lang="en-US" dirty="0" smtClean="0">
                <a:solidFill>
                  <a:srgbClr val="0000FF"/>
                </a:solidFill>
              </a:rPr>
              <a:t>State (x86-64)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7620000" cy="5003800"/>
          </a:xfrm>
          <a:ln/>
        </p:spPr>
        <p:txBody>
          <a:bodyPr/>
          <a:lstStyle/>
          <a:p>
            <a:r>
              <a:rPr lang="en-US" dirty="0" smtClean="0"/>
              <a:t>Registers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Condition codes (single bit registers)</a:t>
            </a:r>
            <a:endParaRPr lang="en-US" dirty="0"/>
          </a:p>
        </p:txBody>
      </p:sp>
      <p:sp>
        <p:nvSpPr>
          <p:cNvPr id="33797" name="Rectangle 5"/>
          <p:cNvSpPr>
            <a:spLocks/>
          </p:cNvSpPr>
          <p:nvPr/>
        </p:nvSpPr>
        <p:spPr bwMode="auto">
          <a:xfrm>
            <a:off x="2514600" y="4343400"/>
            <a:ext cx="2057400" cy="308610"/>
          </a:xfrm>
          <a:prstGeom prst="rect">
            <a:avLst/>
          </a:prstGeom>
          <a:solidFill>
            <a:srgbClr val="D6D6F4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3802" name="Rectangle 10"/>
          <p:cNvSpPr>
            <a:spLocks/>
          </p:cNvSpPr>
          <p:nvPr/>
        </p:nvSpPr>
        <p:spPr bwMode="auto">
          <a:xfrm>
            <a:off x="1563234" y="55626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CF</a:t>
            </a:r>
          </a:p>
        </p:txBody>
      </p:sp>
      <p:sp>
        <p:nvSpPr>
          <p:cNvPr id="33803" name="Rectangle 11"/>
          <p:cNvSpPr>
            <a:spLocks/>
          </p:cNvSpPr>
          <p:nvPr/>
        </p:nvSpPr>
        <p:spPr bwMode="auto">
          <a:xfrm>
            <a:off x="2236334" y="55626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ZF</a:t>
            </a:r>
          </a:p>
        </p:txBody>
      </p:sp>
      <p:sp>
        <p:nvSpPr>
          <p:cNvPr id="33804" name="Rectangle 12"/>
          <p:cNvSpPr>
            <a:spLocks/>
          </p:cNvSpPr>
          <p:nvPr/>
        </p:nvSpPr>
        <p:spPr bwMode="auto">
          <a:xfrm>
            <a:off x="2909434" y="55626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SF</a:t>
            </a:r>
          </a:p>
        </p:txBody>
      </p:sp>
      <p:sp>
        <p:nvSpPr>
          <p:cNvPr id="33805" name="Rectangle 13"/>
          <p:cNvSpPr>
            <a:spLocks/>
          </p:cNvSpPr>
          <p:nvPr/>
        </p:nvSpPr>
        <p:spPr bwMode="auto">
          <a:xfrm>
            <a:off x="3582534" y="55626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OF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514600" y="1524000"/>
            <a:ext cx="4296228" cy="2743200"/>
            <a:chOff x="762000" y="1143000"/>
            <a:chExt cx="7518400" cy="4800600"/>
          </a:xfrm>
        </p:grpSpPr>
        <p:sp>
          <p:nvSpPr>
            <p:cNvPr id="27" name="Rectangle 1"/>
            <p:cNvSpPr>
              <a:spLocks/>
            </p:cNvSpPr>
            <p:nvPr/>
          </p:nvSpPr>
          <p:spPr bwMode="auto">
            <a:xfrm>
              <a:off x="762000" y="4800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%rsp</a:t>
              </a:r>
            </a:p>
          </p:txBody>
        </p:sp>
        <p:sp>
          <p:nvSpPr>
            <p:cNvPr id="28" name="Rectangle 22"/>
            <p:cNvSpPr>
              <a:spLocks/>
            </p:cNvSpPr>
            <p:nvPr/>
          </p:nvSpPr>
          <p:spPr bwMode="auto">
            <a:xfrm>
              <a:off x="4724400" y="1143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%r8</a:t>
              </a:r>
            </a:p>
          </p:txBody>
        </p:sp>
        <p:sp>
          <p:nvSpPr>
            <p:cNvPr id="29" name="Rectangle 23"/>
            <p:cNvSpPr>
              <a:spLocks/>
            </p:cNvSpPr>
            <p:nvPr/>
          </p:nvSpPr>
          <p:spPr bwMode="auto">
            <a:xfrm>
              <a:off x="4724400" y="1752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%r9</a:t>
              </a:r>
            </a:p>
          </p:txBody>
        </p:sp>
        <p:sp>
          <p:nvSpPr>
            <p:cNvPr id="30" name="Rectangle 24"/>
            <p:cNvSpPr>
              <a:spLocks/>
            </p:cNvSpPr>
            <p:nvPr/>
          </p:nvSpPr>
          <p:spPr bwMode="auto">
            <a:xfrm>
              <a:off x="4724400" y="2362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%r10</a:t>
              </a:r>
            </a:p>
          </p:txBody>
        </p:sp>
        <p:sp>
          <p:nvSpPr>
            <p:cNvPr id="31" name="Rectangle 25"/>
            <p:cNvSpPr>
              <a:spLocks/>
            </p:cNvSpPr>
            <p:nvPr/>
          </p:nvSpPr>
          <p:spPr bwMode="auto">
            <a:xfrm>
              <a:off x="4724400" y="29718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%r11</a:t>
              </a:r>
            </a:p>
          </p:txBody>
        </p:sp>
        <p:sp>
          <p:nvSpPr>
            <p:cNvPr id="32" name="Rectangle 26"/>
            <p:cNvSpPr>
              <a:spLocks/>
            </p:cNvSpPr>
            <p:nvPr/>
          </p:nvSpPr>
          <p:spPr bwMode="auto">
            <a:xfrm>
              <a:off x="4724400" y="35814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%r12</a:t>
              </a:r>
            </a:p>
          </p:txBody>
        </p:sp>
        <p:sp>
          <p:nvSpPr>
            <p:cNvPr id="33" name="Rectangle 27"/>
            <p:cNvSpPr>
              <a:spLocks/>
            </p:cNvSpPr>
            <p:nvPr/>
          </p:nvSpPr>
          <p:spPr bwMode="auto">
            <a:xfrm>
              <a:off x="4724400" y="4191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%r13</a:t>
              </a:r>
            </a:p>
          </p:txBody>
        </p:sp>
        <p:sp>
          <p:nvSpPr>
            <p:cNvPr id="34" name="Rectangle 28"/>
            <p:cNvSpPr>
              <a:spLocks/>
            </p:cNvSpPr>
            <p:nvPr/>
          </p:nvSpPr>
          <p:spPr bwMode="auto">
            <a:xfrm>
              <a:off x="4724400" y="4800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%r14</a:t>
              </a:r>
            </a:p>
          </p:txBody>
        </p:sp>
        <p:sp>
          <p:nvSpPr>
            <p:cNvPr id="35" name="Rectangle 29"/>
            <p:cNvSpPr>
              <a:spLocks/>
            </p:cNvSpPr>
            <p:nvPr/>
          </p:nvSpPr>
          <p:spPr bwMode="auto">
            <a:xfrm>
              <a:off x="4724400" y="5410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%r15</a:t>
              </a:r>
            </a:p>
          </p:txBody>
        </p:sp>
        <p:sp>
          <p:nvSpPr>
            <p:cNvPr id="36" name="Rectangle 30"/>
            <p:cNvSpPr>
              <a:spLocks/>
            </p:cNvSpPr>
            <p:nvPr/>
          </p:nvSpPr>
          <p:spPr bwMode="auto">
            <a:xfrm>
              <a:off x="762000" y="1143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rax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37" name="Rectangle 31"/>
            <p:cNvSpPr>
              <a:spLocks/>
            </p:cNvSpPr>
            <p:nvPr/>
          </p:nvSpPr>
          <p:spPr bwMode="auto">
            <a:xfrm>
              <a:off x="762000" y="1752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rbx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38" name="Rectangle 32"/>
            <p:cNvSpPr>
              <a:spLocks/>
            </p:cNvSpPr>
            <p:nvPr/>
          </p:nvSpPr>
          <p:spPr bwMode="auto">
            <a:xfrm>
              <a:off x="762000" y="2362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%rcx</a:t>
              </a:r>
            </a:p>
          </p:txBody>
        </p:sp>
        <p:sp>
          <p:nvSpPr>
            <p:cNvPr id="39" name="Rectangle 33"/>
            <p:cNvSpPr>
              <a:spLocks/>
            </p:cNvSpPr>
            <p:nvPr/>
          </p:nvSpPr>
          <p:spPr bwMode="auto">
            <a:xfrm>
              <a:off x="762000" y="29718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%rdx</a:t>
              </a:r>
            </a:p>
          </p:txBody>
        </p:sp>
        <p:sp>
          <p:nvSpPr>
            <p:cNvPr id="40" name="Rectangle 34"/>
            <p:cNvSpPr>
              <a:spLocks/>
            </p:cNvSpPr>
            <p:nvPr/>
          </p:nvSpPr>
          <p:spPr bwMode="auto">
            <a:xfrm>
              <a:off x="762000" y="35814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%rsi</a:t>
              </a:r>
            </a:p>
          </p:txBody>
        </p:sp>
        <p:sp>
          <p:nvSpPr>
            <p:cNvPr id="41" name="Rectangle 35"/>
            <p:cNvSpPr>
              <a:spLocks/>
            </p:cNvSpPr>
            <p:nvPr/>
          </p:nvSpPr>
          <p:spPr bwMode="auto">
            <a:xfrm>
              <a:off x="762000" y="4191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%rdi</a:t>
              </a:r>
            </a:p>
          </p:txBody>
        </p:sp>
        <p:sp>
          <p:nvSpPr>
            <p:cNvPr id="42" name="Rectangle 36"/>
            <p:cNvSpPr>
              <a:spLocks/>
            </p:cNvSpPr>
            <p:nvPr/>
          </p:nvSpPr>
          <p:spPr bwMode="auto">
            <a:xfrm>
              <a:off x="762000" y="5410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%rbp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>
                <a:solidFill>
                  <a:srgbClr val="0000FF"/>
                </a:solidFill>
              </a:rPr>
              <a:t>Condition </a:t>
            </a:r>
            <a:r>
              <a:rPr lang="en-US" dirty="0" smtClean="0">
                <a:solidFill>
                  <a:srgbClr val="0000FF"/>
                </a:solidFill>
              </a:rPr>
              <a:t>Codes (implicit setting)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5080000"/>
          </a:xfrm>
          <a:ln/>
        </p:spPr>
        <p:txBody>
          <a:bodyPr/>
          <a:lstStyle/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 smtClean="0"/>
              <a:t>Implicitly set by </a:t>
            </a:r>
            <a:r>
              <a:rPr lang="en-US" dirty="0"/>
              <a:t>arithmetic </a:t>
            </a:r>
            <a:r>
              <a:rPr lang="en-US" dirty="0" smtClean="0"/>
              <a:t>operations</a:t>
            </a:r>
            <a:endParaRPr lang="en-US" dirty="0"/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sz="2400" dirty="0"/>
              <a:t>Example: </a:t>
            </a:r>
            <a:r>
              <a:rPr lang="en-US" sz="2400" dirty="0" err="1" smtClean="0">
                <a:solidFill>
                  <a:srgbClr val="0000FF"/>
                </a:solidFill>
                <a:latin typeface="Courier New Bold" charset="0"/>
                <a:cs typeface="Courier New Bold" charset="0"/>
                <a:sym typeface="Courier New Bold" charset="0"/>
              </a:rPr>
              <a:t>addq</a:t>
            </a:r>
            <a:r>
              <a:rPr lang="en-US" sz="2400" dirty="0" smtClean="0"/>
              <a:t> </a:t>
            </a:r>
            <a:r>
              <a:rPr lang="en-US" sz="2400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r>
              <a:rPr lang="en-US" sz="2400" dirty="0" smtClean="0"/>
              <a:t>, </a:t>
            </a:r>
            <a:r>
              <a:rPr lang="en-US" sz="2400" dirty="0" err="1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sz="2400" dirty="0" smtClean="0"/>
              <a:t>      </a:t>
            </a:r>
            <a:r>
              <a:rPr lang="en-US" sz="2400" dirty="0" smtClean="0">
                <a:sym typeface="Wingdings"/>
              </a:rPr>
              <a:t>  </a:t>
            </a:r>
            <a:r>
              <a:rPr lang="en-US" sz="2400" dirty="0" smtClean="0"/>
              <a:t>t = a + b 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sz="2800" b="1" dirty="0" smtClean="0">
                <a:solidFill>
                  <a:srgbClr val="0000F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</a:t>
            </a:r>
            <a:r>
              <a:rPr lang="en-US" sz="2400" dirty="0" smtClean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400" dirty="0" smtClean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(Carry Flag) set</a:t>
            </a:r>
            <a:r>
              <a:rPr lang="en-US" sz="2400" dirty="0" smtClean="0"/>
              <a:t> </a:t>
            </a:r>
            <a:r>
              <a:rPr lang="en-US" sz="2400" dirty="0"/>
              <a:t>if </a:t>
            </a:r>
            <a:r>
              <a:rPr lang="en-US" sz="2400" dirty="0" smtClean="0"/>
              <a:t>unsigned overflow</a:t>
            </a:r>
            <a:endParaRPr lang="en-US" sz="2400" dirty="0"/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sz="2800" b="1" dirty="0">
                <a:solidFill>
                  <a:srgbClr val="0000F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</a:t>
            </a:r>
            <a:r>
              <a:rPr lang="en-US" sz="2400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400" dirty="0" smtClean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(Zero Flag) set</a:t>
            </a:r>
            <a:r>
              <a:rPr lang="en-US" sz="2400" dirty="0" smtClean="0"/>
              <a:t> </a:t>
            </a:r>
            <a:r>
              <a:rPr lang="en-US" sz="2400" dirty="0"/>
              <a:t>if </a:t>
            </a:r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t == 0</a:t>
            </a:r>
            <a:endParaRPr lang="en-US" sz="2400" dirty="0"/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sz="2800" b="1" dirty="0">
                <a:solidFill>
                  <a:srgbClr val="0000F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</a:t>
            </a:r>
            <a:r>
              <a:rPr lang="en-US" sz="2400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400" dirty="0" smtClean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(Sign Flag) set</a:t>
            </a:r>
            <a:r>
              <a:rPr lang="en-US" sz="2400" dirty="0" smtClean="0"/>
              <a:t> </a:t>
            </a:r>
            <a:r>
              <a:rPr lang="en-US" sz="2400" dirty="0"/>
              <a:t>if </a:t>
            </a:r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t &lt; 0</a:t>
            </a:r>
            <a:r>
              <a:rPr lang="en-US" sz="2400" dirty="0"/>
              <a:t> (as signed)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sz="2800" b="1" dirty="0">
                <a:solidFill>
                  <a:srgbClr val="0000F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</a:t>
            </a:r>
            <a:r>
              <a:rPr lang="en-US" sz="2400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400" dirty="0" smtClean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</a:t>
            </a:r>
            <a:r>
              <a:rPr lang="en-US" sz="2400" dirty="0" err="1" smtClean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OverFlow</a:t>
            </a:r>
            <a:r>
              <a:rPr lang="en-US" sz="2400" dirty="0" smtClean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Flag) set</a:t>
            </a:r>
            <a:r>
              <a:rPr lang="en-US" sz="2400" dirty="0" smtClean="0"/>
              <a:t> </a:t>
            </a:r>
            <a:r>
              <a:rPr lang="en-US" sz="2400" dirty="0"/>
              <a:t>if </a:t>
            </a:r>
            <a:r>
              <a:rPr lang="en-US" sz="2400" dirty="0" smtClean="0"/>
              <a:t>signed </a:t>
            </a:r>
            <a:r>
              <a:rPr lang="en-US" sz="2400" dirty="0"/>
              <a:t>overflow</a:t>
            </a:r>
            <a:br>
              <a:rPr lang="en-US" sz="2400" dirty="0"/>
            </a:br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(a&gt;0 &amp;&amp; b&gt;0 &amp;&amp; t&lt;0) || (a&lt;0 &amp;&amp; b&lt;0 &amp;&amp; t&gt;=0</a:t>
            </a:r>
            <a:r>
              <a:rPr lang="en-US" sz="2400" dirty="0" smtClean="0">
                <a:latin typeface="Courier New Bold" charset="0"/>
                <a:cs typeface="Courier New Bold" charset="0"/>
                <a:sym typeface="Courier New Bold" charset="0"/>
              </a:rPr>
              <a:t>)</a:t>
            </a:r>
            <a:endParaRPr lang="en-US" dirty="0" smtClean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 smtClean="0"/>
              <a:t>Not </a:t>
            </a:r>
            <a:r>
              <a:rPr lang="en-US" dirty="0"/>
              <a:t>set by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leaq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Examples: </a:t>
            </a:r>
          </a:p>
          <a:p>
            <a:pPr lvl="1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a=0xff...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ff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 b=0x00....01</a:t>
            </a:r>
            <a:r>
              <a:rPr lang="en-US" dirty="0"/>
              <a:t>	</a:t>
            </a:r>
            <a:endParaRPr lang="en-US" dirty="0" smtClean="0"/>
          </a:p>
          <a:p>
            <a:pPr lvl="1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a=0x80...00   b=0xff....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ff</a:t>
            </a:r>
            <a:endParaRPr lang="en-US" dirty="0" smtClean="0"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>
                <a:solidFill>
                  <a:srgbClr val="0000FF"/>
                </a:solidFill>
              </a:rPr>
              <a:t>Condition Codes (Explicit Setting: Compare)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Explicit </a:t>
            </a:r>
            <a:r>
              <a:rPr lang="en-US" dirty="0" smtClean="0"/>
              <a:t>set by </a:t>
            </a:r>
            <a:r>
              <a:rPr lang="en-US" dirty="0"/>
              <a:t>Compare </a:t>
            </a:r>
            <a:r>
              <a:rPr lang="en-US" dirty="0" smtClean="0"/>
              <a:t>Instruction</a:t>
            </a:r>
          </a:p>
          <a:p>
            <a:endParaRPr lang="en-US" dirty="0"/>
          </a:p>
          <a:p>
            <a:pPr marL="317500" lvl="1" indent="0"/>
            <a:r>
              <a:rPr lang="en-US" sz="2400" dirty="0" err="1" smtClean="0">
                <a:solidFill>
                  <a:srgbClr val="0000FF"/>
                </a:solidFill>
                <a:latin typeface="Courier New Bold" charset="0"/>
                <a:cs typeface="Courier New Bold" charset="0"/>
                <a:sym typeface="Courier New Bold" charset="0"/>
              </a:rPr>
              <a:t>cmpq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b,a</a:t>
            </a:r>
            <a:r>
              <a:rPr lang="en-US" dirty="0"/>
              <a:t> like computing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a-b</a:t>
            </a:r>
            <a:r>
              <a:rPr lang="en-US" dirty="0"/>
              <a:t> without setting destination</a:t>
            </a:r>
          </a:p>
          <a:p>
            <a:pPr marL="317500" lvl="1" indent="0"/>
            <a:endParaRPr lang="en-US" dirty="0"/>
          </a:p>
          <a:p>
            <a:pPr marL="317500" lvl="1" indent="0"/>
            <a:r>
              <a:rPr lang="en-US" sz="2400" b="1" dirty="0">
                <a:solidFill>
                  <a:srgbClr val="0000F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</a:t>
            </a: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</a:t>
            </a:r>
            <a:r>
              <a:rPr lang="en-US" dirty="0"/>
              <a:t> if </a:t>
            </a:r>
            <a:r>
              <a:rPr lang="en-US" dirty="0" smtClean="0"/>
              <a:t>unsigned overflow</a:t>
            </a:r>
            <a:endParaRPr lang="en-US" dirty="0"/>
          </a:p>
          <a:p>
            <a:pPr marL="317500" lvl="1" indent="0"/>
            <a:r>
              <a:rPr lang="en-US" sz="2400" b="1" dirty="0">
                <a:solidFill>
                  <a:srgbClr val="0000F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</a:t>
            </a: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 == b</a:t>
            </a:r>
            <a:endParaRPr lang="en-US" dirty="0"/>
          </a:p>
          <a:p>
            <a:pPr marL="317500" lvl="1" indent="0"/>
            <a:r>
              <a:rPr lang="en-US" sz="2400" b="1" dirty="0">
                <a:solidFill>
                  <a:srgbClr val="0000F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</a:t>
            </a:r>
            <a:r>
              <a:rPr lang="en-US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(a-b) &lt; 0</a:t>
            </a:r>
            <a:r>
              <a:rPr lang="en-US" dirty="0"/>
              <a:t> (as signed)</a:t>
            </a:r>
          </a:p>
          <a:p>
            <a:pPr marL="317500" lvl="1" indent="0"/>
            <a:r>
              <a:rPr lang="en-US" sz="2400" b="1" dirty="0">
                <a:solidFill>
                  <a:srgbClr val="0000F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</a:t>
            </a: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</a:t>
            </a:r>
            <a:r>
              <a:rPr lang="en-US" dirty="0"/>
              <a:t> if two’s-complement (signed) overflow</a:t>
            </a:r>
            <a:br>
              <a:rPr lang="en-US" dirty="0"/>
            </a:b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&gt;=0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&amp;&amp; b&lt;0 &amp;&amp; (a-b)&lt;0) || (a&lt;0 &amp;&amp; b&gt;0 &amp;&amp; (a-b)&gt;0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)</a:t>
            </a:r>
          </a:p>
          <a:p>
            <a:pPr marL="57150" indent="0"/>
            <a:r>
              <a:rPr lang="en-US" dirty="0">
                <a:latin typeface="Courier New Bold" charset="0"/>
                <a:ea typeface="ヒラギノ角ゴ ProN W6" charset="0"/>
                <a:cs typeface="Courier New Bold" charset="0"/>
                <a:sym typeface="Courier New Bold" charset="0"/>
              </a:rPr>
              <a:t> </a:t>
            </a:r>
            <a:r>
              <a:rPr lang="en-US" dirty="0" smtClean="0">
                <a:latin typeface="Courier New Bold" charset="0"/>
                <a:ea typeface="ヒラギノ角ゴ ProN W6" charset="0"/>
                <a:cs typeface="Courier New Bold" charset="0"/>
                <a:sym typeface="Courier New Bold" charset="0"/>
              </a:rPr>
              <a:t>Examples:</a:t>
            </a:r>
          </a:p>
          <a:p>
            <a:pPr marL="317500" lvl="1" indent="0"/>
            <a:r>
              <a:rPr lang="en-US" dirty="0" smtClean="0">
                <a:latin typeface="Courier New Bold" charset="0"/>
                <a:ea typeface="ヒラギノ角ゴ ProN W6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 smtClean="0">
                <a:latin typeface="Courier New Bold" charset="0"/>
                <a:ea typeface="ヒラギノ角ゴ ProN W6" charset="0"/>
                <a:cs typeface="Courier New Bold" charset="0"/>
                <a:sym typeface="Courier New Bold" charset="0"/>
              </a:rPr>
              <a:t>cmpq</a:t>
            </a:r>
            <a:r>
              <a:rPr lang="en-US" dirty="0" smtClean="0">
                <a:latin typeface="Courier New Bold" charset="0"/>
                <a:ea typeface="ヒラギノ角ゴ ProN W6" charset="0"/>
                <a:cs typeface="Courier New Bold" charset="0"/>
                <a:sym typeface="Courier New Bold" charset="0"/>
              </a:rPr>
              <a:t> $0x10, %</a:t>
            </a:r>
            <a:r>
              <a:rPr lang="en-US" dirty="0" err="1" smtClean="0">
                <a:latin typeface="Courier New Bold" charset="0"/>
                <a:ea typeface="ヒラギノ角ゴ ProN W6" charset="0"/>
                <a:cs typeface="Courier New Bold" charset="0"/>
                <a:sym typeface="Courier New Bold" charset="0"/>
              </a:rPr>
              <a:t>rax</a:t>
            </a:r>
            <a:r>
              <a:rPr lang="en-US" dirty="0" smtClean="0">
                <a:latin typeface="Courier New Bold" charset="0"/>
                <a:ea typeface="ヒラギノ角ゴ ProN W6" charset="0"/>
                <a:cs typeface="Courier New Bold" charset="0"/>
                <a:sym typeface="Courier New Bold" charset="0"/>
              </a:rPr>
              <a:t>   (Give an example value of %</a:t>
            </a:r>
            <a:r>
              <a:rPr lang="en-US" dirty="0" err="1" smtClean="0">
                <a:latin typeface="Courier New Bold" charset="0"/>
                <a:ea typeface="ヒラギノ角ゴ ProN W6" charset="0"/>
                <a:cs typeface="Courier New Bold" charset="0"/>
                <a:sym typeface="Courier New Bold" charset="0"/>
              </a:rPr>
              <a:t>rax</a:t>
            </a:r>
            <a:r>
              <a:rPr lang="en-US" dirty="0" smtClean="0">
                <a:latin typeface="Courier New Bold" charset="0"/>
                <a:ea typeface="ヒラギノ角ゴ ProN W6" charset="0"/>
                <a:cs typeface="Courier New Bold" charset="0"/>
                <a:sym typeface="Courier New Bold" charset="0"/>
              </a:rPr>
              <a:t> such that CF/ZF/SF/OF set?)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 dirty="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>
                <a:solidFill>
                  <a:srgbClr val="0000FF"/>
                </a:solidFill>
              </a:rPr>
              <a:t>Condition Codes (Explicit Setting: Test)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Explicit </a:t>
            </a:r>
            <a:r>
              <a:rPr lang="en-US" dirty="0" smtClean="0"/>
              <a:t>set by </a:t>
            </a:r>
            <a:r>
              <a:rPr lang="en-US" dirty="0"/>
              <a:t>Test </a:t>
            </a:r>
            <a:r>
              <a:rPr lang="en-US" dirty="0" smtClean="0"/>
              <a:t>instruction</a:t>
            </a:r>
          </a:p>
          <a:p>
            <a:endParaRPr lang="en-US" dirty="0"/>
          </a:p>
          <a:p>
            <a:pPr marL="317500" lvl="1" indent="0"/>
            <a:r>
              <a:rPr lang="en-US" sz="2400" dirty="0" err="1" smtClean="0">
                <a:solidFill>
                  <a:srgbClr val="0000FF"/>
                </a:solidFill>
                <a:latin typeface="Courier New Bold" charset="0"/>
                <a:cs typeface="Courier New Bold" charset="0"/>
                <a:sym typeface="Courier New Bold" charset="0"/>
              </a:rPr>
              <a:t>testq</a:t>
            </a:r>
            <a:r>
              <a:rPr lang="en-US" dirty="0" smtClean="0"/>
              <a:t> 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b, a</a:t>
            </a:r>
            <a:r>
              <a:rPr lang="en-US" dirty="0"/>
              <a:t> </a:t>
            </a:r>
            <a:r>
              <a:rPr lang="en-US" dirty="0" smtClean="0"/>
              <a:t> (like </a:t>
            </a:r>
            <a:r>
              <a:rPr lang="en-US" dirty="0"/>
              <a:t>computing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/>
              <a:t> without setting </a:t>
            </a:r>
            <a:r>
              <a:rPr lang="en-US" dirty="0" smtClean="0"/>
              <a:t>destination) </a:t>
            </a:r>
            <a:endParaRPr lang="en-US" dirty="0"/>
          </a:p>
          <a:p>
            <a:pPr marL="317500" lvl="1" indent="0">
              <a:buNone/>
            </a:pPr>
            <a:endParaRPr lang="en-US" dirty="0"/>
          </a:p>
          <a:p>
            <a:pPr marL="317500" lvl="1" indent="0"/>
            <a:r>
              <a:rPr lang="en-US" sz="2400" b="1" dirty="0">
                <a:solidFill>
                  <a:srgbClr val="0000F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</a:t>
            </a: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</a:t>
            </a:r>
            <a:r>
              <a:rPr lang="en-US" dirty="0"/>
              <a:t> when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== 0</a:t>
            </a:r>
            <a:endParaRPr lang="en-US" dirty="0"/>
          </a:p>
          <a:p>
            <a:pPr marL="317500" lvl="1" indent="0"/>
            <a:r>
              <a:rPr lang="en-US" sz="2400" b="1" dirty="0">
                <a:solidFill>
                  <a:srgbClr val="0000F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</a:t>
            </a:r>
            <a:r>
              <a:rPr lang="en-US" sz="2400" dirty="0">
                <a:solidFill>
                  <a:srgbClr val="0000F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when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&lt;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0</a:t>
            </a:r>
          </a:p>
          <a:p>
            <a:pPr marL="317500" lvl="1" indent="0"/>
            <a:endParaRPr lang="en-US" dirty="0">
              <a:latin typeface="Courier New Bold" charset="0"/>
              <a:ea typeface="ヒラギノ角ゴ ProN W6" charset="0"/>
              <a:cs typeface="Courier New Bold" charset="0"/>
              <a:sym typeface="Courier New Bold" charset="0"/>
            </a:endParaRPr>
          </a:p>
          <a:p>
            <a:pPr marL="57150" indent="0"/>
            <a:r>
              <a:rPr lang="en-US" dirty="0" smtClean="0">
                <a:latin typeface="Courier New Bold" charset="0"/>
                <a:ea typeface="ヒラギノ角ゴ ProN W6" charset="0"/>
                <a:cs typeface="Courier New Bold" charset="0"/>
                <a:sym typeface="Courier New Bold" charset="0"/>
              </a:rPr>
              <a:t> Examples:</a:t>
            </a:r>
          </a:p>
          <a:p>
            <a:pPr marL="317500" lvl="1" indent="0"/>
            <a:r>
              <a:rPr lang="en-US" dirty="0">
                <a:latin typeface="Courier New Bold" charset="0"/>
                <a:ea typeface="ヒラギノ角ゴ ProN W6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 smtClean="0">
                <a:latin typeface="Courier New Bold" charset="0"/>
                <a:ea typeface="ヒラギノ角ゴ ProN W6" charset="0"/>
                <a:cs typeface="Courier New Bold" charset="0"/>
                <a:sym typeface="Courier New Bold" charset="0"/>
              </a:rPr>
              <a:t>testq</a:t>
            </a:r>
            <a:r>
              <a:rPr lang="en-US" dirty="0" smtClean="0">
                <a:latin typeface="Courier New Bold" charset="0"/>
                <a:ea typeface="ヒラギノ角ゴ ProN W6" charset="0"/>
                <a:cs typeface="Courier New Bold" charset="0"/>
                <a:sym typeface="Courier New Bold" charset="0"/>
              </a:rPr>
              <a:t> %</a:t>
            </a:r>
            <a:r>
              <a:rPr lang="en-US" dirty="0" err="1" smtClean="0">
                <a:latin typeface="Courier New Bold" charset="0"/>
                <a:ea typeface="ヒラギノ角ゴ ProN W6" charset="0"/>
                <a:cs typeface="Courier New Bold" charset="0"/>
                <a:sym typeface="Courier New Bold" charset="0"/>
              </a:rPr>
              <a:t>rax</a:t>
            </a:r>
            <a:r>
              <a:rPr lang="en-US" dirty="0" smtClean="0">
                <a:latin typeface="Courier New Bold" charset="0"/>
                <a:ea typeface="ヒラギノ角ゴ ProN W6" charset="0"/>
                <a:cs typeface="Courier New Bold" charset="0"/>
                <a:sym typeface="Courier New Bold" charset="0"/>
              </a:rPr>
              <a:t>, %</a:t>
            </a:r>
            <a:r>
              <a:rPr lang="en-US" dirty="0" err="1" smtClean="0">
                <a:latin typeface="Courier New Bold" charset="0"/>
                <a:ea typeface="ヒラギノ角ゴ ProN W6" charset="0"/>
                <a:cs typeface="Courier New Bold" charset="0"/>
                <a:sym typeface="Courier New Bold" charset="0"/>
              </a:rPr>
              <a:t>rax</a:t>
            </a:r>
            <a:r>
              <a:rPr lang="en-US" dirty="0" smtClean="0">
                <a:latin typeface="Courier New Bold" charset="0"/>
                <a:ea typeface="ヒラギノ角ゴ ProN W6" charset="0"/>
                <a:cs typeface="Courier New Bold" charset="0"/>
                <a:sym typeface="Courier New Bold" charset="0"/>
              </a:rPr>
              <a:t>  (when is ZF/SF set?)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Reading Condition Codes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82000" cy="1219200"/>
          </a:xfrm>
          <a:ln/>
        </p:spPr>
        <p:txBody>
          <a:bodyPr/>
          <a:lstStyle/>
          <a:p>
            <a:r>
              <a:rPr lang="en-US" dirty="0" err="1" smtClean="0"/>
              <a:t>SetX</a:t>
            </a:r>
            <a:r>
              <a:rPr lang="en-US" dirty="0" smtClean="0"/>
              <a:t> </a:t>
            </a:r>
            <a:r>
              <a:rPr lang="en-US" dirty="0"/>
              <a:t>Instructions</a:t>
            </a:r>
          </a:p>
          <a:p>
            <a:pPr marL="552450" lvl="1"/>
            <a:r>
              <a:rPr lang="en-US" dirty="0"/>
              <a:t>Set</a:t>
            </a:r>
            <a:r>
              <a:rPr lang="en-US" dirty="0" smtClean="0"/>
              <a:t> low-order byte of destination register to 0/1 based </a:t>
            </a:r>
            <a:r>
              <a:rPr lang="en-US" dirty="0"/>
              <a:t>on </a:t>
            </a:r>
            <a:r>
              <a:rPr lang="en-US" dirty="0" smtClean="0"/>
              <a:t>condition codes</a:t>
            </a:r>
          </a:p>
          <a:p>
            <a:pPr marL="552450" lvl="1"/>
            <a:r>
              <a:rPr lang="en-US" dirty="0" smtClean="0"/>
              <a:t>Does not alter remaining 7 bytes</a:t>
            </a:r>
          </a:p>
        </p:txBody>
      </p:sp>
      <p:graphicFrame>
        <p:nvGraphicFramePr>
          <p:cNvPr id="3789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557707"/>
              </p:ext>
            </p:extLst>
          </p:nvPr>
        </p:nvGraphicFramePr>
        <p:xfrm>
          <a:off x="304800" y="2667000"/>
          <a:ext cx="5334000" cy="3576320"/>
        </p:xfrm>
        <a:graphic>
          <a:graphicData uri="http://schemas.openxmlformats.org/drawingml/2006/table">
            <a:tbl>
              <a:tblPr/>
              <a:tblGrid>
                <a:gridCol w="1026439"/>
                <a:gridCol w="1869161"/>
                <a:gridCol w="2438400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SetX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seta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setb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 bwMode="auto">
          <a:xfrm>
            <a:off x="228600" y="4953000"/>
            <a:ext cx="5486400" cy="381000"/>
          </a:xfrm>
          <a:prstGeom prst="rect">
            <a:avLst/>
          </a:prstGeom>
          <a:solidFill>
            <a:schemeClr val="accent5">
              <a:lumMod val="75000"/>
              <a:alpha val="43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" name="Rectangular Callout 2"/>
          <p:cNvSpPr/>
          <p:nvPr/>
        </p:nvSpPr>
        <p:spPr bwMode="auto">
          <a:xfrm>
            <a:off x="5867400" y="2895600"/>
            <a:ext cx="3276600" cy="3962400"/>
          </a:xfrm>
          <a:prstGeom prst="wedgeRectCallout">
            <a:avLst>
              <a:gd name="adj1" fmla="val -60384"/>
              <a:gd name="adj2" fmla="val 16596"/>
            </a:avLst>
          </a:prstGeom>
          <a:solidFill>
            <a:schemeClr val="accent5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ヒラギノ角ゴ ProN W3" charset="0"/>
                <a:cs typeface="Calibri"/>
                <a:sym typeface="Gill Sans" charset="0"/>
              </a:rPr>
              <a:t>cmpq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ヒラギノ角ゴ ProN W3" charset="0"/>
                <a:cs typeface="Calibri"/>
                <a:sym typeface="Gill Sans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ヒラギノ角ゴ ProN W3" charset="0"/>
                <a:cs typeface="Calibri"/>
                <a:sym typeface="Gill Sans" charset="0"/>
              </a:rPr>
              <a:t>%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ヒラギノ角ゴ ProN W3" charset="0"/>
                <a:cs typeface="Calibri"/>
                <a:sym typeface="Gill Sans" charset="0"/>
              </a:rPr>
              <a:t>rbx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ヒラギノ角ゴ ProN W3" charset="0"/>
                <a:cs typeface="Calibri"/>
                <a:sym typeface="Gill Sans" charset="0"/>
              </a:rPr>
              <a:t>, %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ヒラギノ角ゴ ProN W3" charset="0"/>
                <a:cs typeface="Calibri"/>
                <a:sym typeface="Gill Sans" charset="0"/>
              </a:rPr>
              <a:t>rax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/>
              <a:ea typeface="ヒラギノ角ゴ ProN W3" charset="0"/>
              <a:cs typeface="Calibri"/>
              <a:sym typeface="Gill Sans" charset="0"/>
            </a:endParaRP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3200" dirty="0" err="1" smtClean="0">
                <a:latin typeface="Calibri"/>
                <a:cs typeface="Calibri"/>
              </a:rPr>
              <a:t>setl</a:t>
            </a:r>
            <a:r>
              <a:rPr lang="en-US" sz="3200" dirty="0" smtClean="0">
                <a:latin typeface="Calibri"/>
                <a:cs typeface="Calibri"/>
              </a:rPr>
              <a:t> %al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/>
              <a:ea typeface="ヒラギノ角ゴ ProN W3" charset="0"/>
              <a:cs typeface="Calibri"/>
              <a:sym typeface="Gill Sans" charset="0"/>
            </a:endParaRP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/>
              <a:ea typeface="ヒラギノ角ゴ ProN W3" charset="0"/>
              <a:cs typeface="Calibri"/>
              <a:sym typeface="Gill Sans" charset="0"/>
            </a:endParaRPr>
          </a:p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  <a:sym typeface="Gill Sans" charset="0"/>
              </a:rPr>
              <a:t>SF=1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  <a:sym typeface="Gill Sans" charset="0"/>
              </a:rPr>
              <a:t> OF=0</a:t>
            </a:r>
          </a:p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0"/>
              <a:buChar char="à"/>
              <a:tabLst/>
            </a:pP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  <a:sym typeface="Gill Sans" charset="0"/>
              </a:rPr>
              <a:t>%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  <a:sym typeface="Gill Sans" charset="0"/>
              </a:rPr>
              <a:t>rbx</a:t>
            </a:r>
            <a:r>
              <a:rPr kumimoji="0" lang="en-US" sz="2800" b="0" i="0" u="none" strike="noStrike" cap="none" normalizeH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  <a:sym typeface="Gill Sans" charset="0"/>
              </a:rPr>
              <a:t> &gt;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  <a:sym typeface="Gill Sans" charset="0"/>
              </a:rPr>
              <a:t>%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  <a:sym typeface="Gill Sans" charset="0"/>
              </a:rPr>
              <a:t>rax</a:t>
            </a:r>
            <a:endParaRPr kumimoji="0" lang="en-US" sz="2800" b="0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Calibri"/>
              <a:cs typeface="Calibri"/>
              <a:sym typeface="Gill Sans" charset="0"/>
            </a:endParaRP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Calibri"/>
              <a:cs typeface="Calibri"/>
              <a:sym typeface="Gill Sans" charset="0"/>
            </a:endParaRPr>
          </a:p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lang="en-US" sz="2800" dirty="0" smtClean="0">
                <a:latin typeface="Calibri"/>
                <a:cs typeface="Calibri"/>
              </a:rPr>
              <a:t>SF=0 OF=1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  <a:sym typeface="Wingdings"/>
              </a:rPr>
              <a:t> %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  <a:sym typeface="Wingdings"/>
              </a:rPr>
              <a:t>rax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  <a:sym typeface="Wingdings"/>
              </a:rPr>
              <a:t>&lt;0, %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  <a:sym typeface="Wingdings"/>
              </a:rPr>
              <a:t>rbx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  <a:sym typeface="Wingdings"/>
              </a:rPr>
              <a:t> &gt; 0</a:t>
            </a:r>
            <a:endParaRPr kumimoji="0" lang="en-US" sz="2800" b="0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Calibri"/>
              <a:cs typeface="Calibri"/>
              <a:sym typeface="Gill Sans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762000" y="4800600"/>
            <a:ext cx="3556000" cy="5334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x86-64 Integer Registers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18682" y="6019800"/>
            <a:ext cx="7329487" cy="838200"/>
          </a:xfrm>
          <a:ln/>
        </p:spPr>
        <p:txBody>
          <a:bodyPr/>
          <a:lstStyle/>
          <a:p>
            <a:pPr lvl="1"/>
            <a:endParaRPr lang="en-US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3649650" y="1181100"/>
            <a:ext cx="4630750" cy="4711700"/>
            <a:chOff x="3649650" y="1181100"/>
            <a:chExt cx="4630750" cy="4711700"/>
          </a:xfrm>
        </p:grpSpPr>
        <p:sp>
          <p:nvSpPr>
            <p:cNvPr id="27655" name="Rectangle 7"/>
            <p:cNvSpPr>
              <a:spLocks/>
            </p:cNvSpPr>
            <p:nvPr/>
          </p:nvSpPr>
          <p:spPr bwMode="auto">
            <a:xfrm>
              <a:off x="3657600" y="1790700"/>
              <a:ext cx="660400" cy="444500"/>
            </a:xfrm>
            <a:prstGeom prst="rect">
              <a:avLst/>
            </a:prstGeom>
            <a:solidFill>
              <a:srgbClr val="D8D8D8"/>
            </a:solidFill>
            <a:ln w="9525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4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bl</a:t>
              </a:r>
              <a:endPara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7656" name="Rectangle 8"/>
            <p:cNvSpPr>
              <a:spLocks/>
            </p:cNvSpPr>
            <p:nvPr/>
          </p:nvSpPr>
          <p:spPr bwMode="auto">
            <a:xfrm>
              <a:off x="3657600" y="2400300"/>
              <a:ext cx="660400" cy="444500"/>
            </a:xfrm>
            <a:prstGeom prst="rect">
              <a:avLst/>
            </a:prstGeom>
            <a:solidFill>
              <a:srgbClr val="D8D8D8"/>
            </a:solidFill>
            <a:ln w="9525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%cl</a:t>
              </a:r>
              <a:endPara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7657" name="Rectangle 9"/>
            <p:cNvSpPr>
              <a:spLocks/>
            </p:cNvSpPr>
            <p:nvPr/>
          </p:nvSpPr>
          <p:spPr bwMode="auto">
            <a:xfrm>
              <a:off x="3657600" y="3009900"/>
              <a:ext cx="660400" cy="444500"/>
            </a:xfrm>
            <a:prstGeom prst="rect">
              <a:avLst/>
            </a:prstGeom>
            <a:solidFill>
              <a:srgbClr val="D8D8D8"/>
            </a:solidFill>
            <a:ln w="9525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%dl</a:t>
              </a:r>
              <a:endPara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7658" name="Rectangle 10"/>
            <p:cNvSpPr>
              <a:spLocks/>
            </p:cNvSpPr>
            <p:nvPr/>
          </p:nvSpPr>
          <p:spPr bwMode="auto">
            <a:xfrm>
              <a:off x="3657600" y="3619500"/>
              <a:ext cx="660400" cy="444500"/>
            </a:xfrm>
            <a:prstGeom prst="rect">
              <a:avLst/>
            </a:prstGeom>
            <a:solidFill>
              <a:srgbClr val="D8D8D8"/>
            </a:solidFill>
            <a:ln w="9525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4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sil</a:t>
              </a:r>
              <a:endPara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7659" name="Rectangle 11"/>
            <p:cNvSpPr>
              <a:spLocks/>
            </p:cNvSpPr>
            <p:nvPr/>
          </p:nvSpPr>
          <p:spPr bwMode="auto">
            <a:xfrm>
              <a:off x="3657600" y="4229100"/>
              <a:ext cx="660400" cy="444500"/>
            </a:xfrm>
            <a:prstGeom prst="rect">
              <a:avLst/>
            </a:prstGeom>
            <a:solidFill>
              <a:srgbClr val="D8D8D8"/>
            </a:solidFill>
            <a:ln w="9525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4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dil</a:t>
              </a:r>
              <a:endPara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7660" name="Rectangle 12"/>
            <p:cNvSpPr>
              <a:spLocks/>
            </p:cNvSpPr>
            <p:nvPr/>
          </p:nvSpPr>
          <p:spPr bwMode="auto">
            <a:xfrm>
              <a:off x="3649650" y="4838700"/>
              <a:ext cx="655649" cy="444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4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spl</a:t>
              </a:r>
              <a:endPara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7661" name="Rectangle 13"/>
            <p:cNvSpPr>
              <a:spLocks/>
            </p:cNvSpPr>
            <p:nvPr/>
          </p:nvSpPr>
          <p:spPr bwMode="auto">
            <a:xfrm>
              <a:off x="3657600" y="5435600"/>
              <a:ext cx="660400" cy="444500"/>
            </a:xfrm>
            <a:prstGeom prst="rect">
              <a:avLst/>
            </a:prstGeom>
            <a:solidFill>
              <a:srgbClr val="D8D8D8"/>
            </a:solidFill>
            <a:ln w="9525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4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bpl</a:t>
              </a:r>
              <a:endPara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7662" name="Rectangle 14"/>
            <p:cNvSpPr>
              <a:spLocks/>
            </p:cNvSpPr>
            <p:nvPr/>
          </p:nvSpPr>
          <p:spPr bwMode="auto">
            <a:xfrm>
              <a:off x="7620000" y="1181100"/>
              <a:ext cx="660400" cy="444500"/>
            </a:xfrm>
            <a:prstGeom prst="rect">
              <a:avLst/>
            </a:prstGeom>
            <a:solidFill>
              <a:srgbClr val="D8D8D8"/>
            </a:solidFill>
            <a:ln w="9525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4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r8b</a:t>
              </a:r>
              <a:endPara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7663" name="Rectangle 15"/>
            <p:cNvSpPr>
              <a:spLocks/>
            </p:cNvSpPr>
            <p:nvPr/>
          </p:nvSpPr>
          <p:spPr bwMode="auto">
            <a:xfrm>
              <a:off x="7620000" y="1790700"/>
              <a:ext cx="660400" cy="444500"/>
            </a:xfrm>
            <a:prstGeom prst="rect">
              <a:avLst/>
            </a:prstGeom>
            <a:solidFill>
              <a:srgbClr val="D8D8D8"/>
            </a:solidFill>
            <a:ln w="9525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4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r9b</a:t>
              </a:r>
              <a:endPara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7664" name="Rectangle 16"/>
            <p:cNvSpPr>
              <a:spLocks/>
            </p:cNvSpPr>
            <p:nvPr/>
          </p:nvSpPr>
          <p:spPr bwMode="auto">
            <a:xfrm>
              <a:off x="7620000" y="2400300"/>
              <a:ext cx="660400" cy="444500"/>
            </a:xfrm>
            <a:prstGeom prst="rect">
              <a:avLst/>
            </a:prstGeom>
            <a:solidFill>
              <a:srgbClr val="D8D8D8"/>
            </a:solidFill>
            <a:ln w="9525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4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r10b</a:t>
              </a:r>
              <a:endPara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7665" name="Rectangle 17"/>
            <p:cNvSpPr>
              <a:spLocks/>
            </p:cNvSpPr>
            <p:nvPr/>
          </p:nvSpPr>
          <p:spPr bwMode="auto">
            <a:xfrm>
              <a:off x="7620000" y="3009900"/>
              <a:ext cx="660400" cy="444500"/>
            </a:xfrm>
            <a:prstGeom prst="rect">
              <a:avLst/>
            </a:prstGeom>
            <a:solidFill>
              <a:srgbClr val="D8D8D8"/>
            </a:solidFill>
            <a:ln w="9525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4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r11b</a:t>
              </a:r>
              <a:endPara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7666" name="Rectangle 18"/>
            <p:cNvSpPr>
              <a:spLocks/>
            </p:cNvSpPr>
            <p:nvPr/>
          </p:nvSpPr>
          <p:spPr bwMode="auto">
            <a:xfrm>
              <a:off x="7620000" y="3619500"/>
              <a:ext cx="660400" cy="444500"/>
            </a:xfrm>
            <a:prstGeom prst="rect">
              <a:avLst/>
            </a:prstGeom>
            <a:solidFill>
              <a:srgbClr val="D8D8D8"/>
            </a:solidFill>
            <a:ln w="9525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4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r12b</a:t>
              </a:r>
              <a:endPara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7667" name="Rectangle 19"/>
            <p:cNvSpPr>
              <a:spLocks/>
            </p:cNvSpPr>
            <p:nvPr/>
          </p:nvSpPr>
          <p:spPr bwMode="auto">
            <a:xfrm>
              <a:off x="7620000" y="4229100"/>
              <a:ext cx="660400" cy="444500"/>
            </a:xfrm>
            <a:prstGeom prst="rect">
              <a:avLst/>
            </a:prstGeom>
            <a:solidFill>
              <a:srgbClr val="D8D8D8"/>
            </a:solidFill>
            <a:ln w="9525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4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r13b</a:t>
              </a:r>
              <a:endPara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7668" name="Rectangle 20"/>
            <p:cNvSpPr>
              <a:spLocks/>
            </p:cNvSpPr>
            <p:nvPr/>
          </p:nvSpPr>
          <p:spPr bwMode="auto">
            <a:xfrm>
              <a:off x="7620000" y="4838700"/>
              <a:ext cx="660400" cy="444500"/>
            </a:xfrm>
            <a:prstGeom prst="rect">
              <a:avLst/>
            </a:prstGeom>
            <a:solidFill>
              <a:srgbClr val="D8D8D8"/>
            </a:solidFill>
            <a:ln w="9525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4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r14b</a:t>
              </a:r>
              <a:endPara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7669" name="Rectangle 21"/>
            <p:cNvSpPr>
              <a:spLocks/>
            </p:cNvSpPr>
            <p:nvPr/>
          </p:nvSpPr>
          <p:spPr bwMode="auto">
            <a:xfrm>
              <a:off x="7620000" y="5448300"/>
              <a:ext cx="660400" cy="444500"/>
            </a:xfrm>
            <a:prstGeom prst="rect">
              <a:avLst/>
            </a:prstGeom>
            <a:solidFill>
              <a:srgbClr val="D8D8D8"/>
            </a:solidFill>
            <a:ln w="9525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4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r15b</a:t>
              </a:r>
              <a:endPara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27670" name="Rectangle 22"/>
          <p:cNvSpPr>
            <a:spLocks/>
          </p:cNvSpPr>
          <p:nvPr/>
        </p:nvSpPr>
        <p:spPr bwMode="auto">
          <a:xfrm>
            <a:off x="47244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7671" name="Rectangle 23"/>
          <p:cNvSpPr>
            <a:spLocks/>
          </p:cNvSpPr>
          <p:nvPr/>
        </p:nvSpPr>
        <p:spPr bwMode="auto">
          <a:xfrm>
            <a:off x="47244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7672" name="Rectangle 24"/>
          <p:cNvSpPr>
            <a:spLocks/>
          </p:cNvSpPr>
          <p:nvPr/>
        </p:nvSpPr>
        <p:spPr bwMode="auto">
          <a:xfrm>
            <a:off x="47244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7673" name="Rectangle 25"/>
          <p:cNvSpPr>
            <a:spLocks/>
          </p:cNvSpPr>
          <p:nvPr/>
        </p:nvSpPr>
        <p:spPr bwMode="auto">
          <a:xfrm>
            <a:off x="47244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27674" name="Rectangle 26"/>
          <p:cNvSpPr>
            <a:spLocks/>
          </p:cNvSpPr>
          <p:nvPr/>
        </p:nvSpPr>
        <p:spPr bwMode="auto">
          <a:xfrm>
            <a:off x="47244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27675" name="Rectangle 27"/>
          <p:cNvSpPr>
            <a:spLocks/>
          </p:cNvSpPr>
          <p:nvPr/>
        </p:nvSpPr>
        <p:spPr bwMode="auto">
          <a:xfrm>
            <a:off x="47244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27676" name="Rectangle 28"/>
          <p:cNvSpPr>
            <a:spLocks/>
          </p:cNvSpPr>
          <p:nvPr/>
        </p:nvSpPr>
        <p:spPr bwMode="auto">
          <a:xfrm>
            <a:off x="4724400" y="4800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  <p:sp>
        <p:nvSpPr>
          <p:cNvPr id="27677" name="Rectangle 29"/>
          <p:cNvSpPr>
            <a:spLocks/>
          </p:cNvSpPr>
          <p:nvPr/>
        </p:nvSpPr>
        <p:spPr bwMode="auto">
          <a:xfrm>
            <a:off x="47244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</a:t>
            </a:r>
          </a:p>
        </p:txBody>
      </p:sp>
      <p:sp>
        <p:nvSpPr>
          <p:cNvPr id="27678" name="Rectangle 30"/>
          <p:cNvSpPr>
            <a:spLocks/>
          </p:cNvSpPr>
          <p:nvPr/>
        </p:nvSpPr>
        <p:spPr bwMode="auto">
          <a:xfrm>
            <a:off x="7620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79" name="Rectangle 31"/>
          <p:cNvSpPr>
            <a:spLocks/>
          </p:cNvSpPr>
          <p:nvPr/>
        </p:nvSpPr>
        <p:spPr bwMode="auto">
          <a:xfrm>
            <a:off x="7620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80" name="Rectangle 32"/>
          <p:cNvSpPr>
            <a:spLocks/>
          </p:cNvSpPr>
          <p:nvPr/>
        </p:nvSpPr>
        <p:spPr bwMode="auto">
          <a:xfrm>
            <a:off x="7620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%rcx</a:t>
            </a:r>
          </a:p>
        </p:txBody>
      </p:sp>
      <p:sp>
        <p:nvSpPr>
          <p:cNvPr id="27681" name="Rectangle 33"/>
          <p:cNvSpPr>
            <a:spLocks/>
          </p:cNvSpPr>
          <p:nvPr/>
        </p:nvSpPr>
        <p:spPr bwMode="auto">
          <a:xfrm>
            <a:off x="7620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%rdx</a:t>
            </a:r>
          </a:p>
        </p:txBody>
      </p:sp>
      <p:sp>
        <p:nvSpPr>
          <p:cNvPr id="36" name="Rectangle 6"/>
          <p:cNvSpPr>
            <a:spLocks/>
          </p:cNvSpPr>
          <p:nvPr/>
        </p:nvSpPr>
        <p:spPr bwMode="auto">
          <a:xfrm>
            <a:off x="2438400" y="1143000"/>
            <a:ext cx="1905000" cy="5334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eax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82" name="Rectangle 34"/>
          <p:cNvSpPr>
            <a:spLocks/>
          </p:cNvSpPr>
          <p:nvPr/>
        </p:nvSpPr>
        <p:spPr bwMode="auto">
          <a:xfrm>
            <a:off x="7620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%rsi</a:t>
            </a:r>
          </a:p>
        </p:txBody>
      </p:sp>
      <p:sp>
        <p:nvSpPr>
          <p:cNvPr id="27683" name="Rectangle 35"/>
          <p:cNvSpPr>
            <a:spLocks/>
          </p:cNvSpPr>
          <p:nvPr/>
        </p:nvSpPr>
        <p:spPr bwMode="auto">
          <a:xfrm>
            <a:off x="7620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%rdi</a:t>
            </a:r>
          </a:p>
        </p:txBody>
      </p:sp>
      <p:sp>
        <p:nvSpPr>
          <p:cNvPr id="27684" name="Rectangle 36"/>
          <p:cNvSpPr>
            <a:spLocks/>
          </p:cNvSpPr>
          <p:nvPr/>
        </p:nvSpPr>
        <p:spPr bwMode="auto">
          <a:xfrm>
            <a:off x="7620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%rbp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3657600" y="1181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%al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9525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27654" grpId="0" animBg="1"/>
    </p:bldLst>
  </p:timing>
</p:sld>
</file>

<file path=ppt/theme/theme1.xml><?xml version="1.0" encoding="utf-8"?>
<a:theme xmlns:a="http://schemas.openxmlformats.org/drawingml/2006/main" name="Title and Content: Buil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: Build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: Bu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26248</TotalTime>
  <Pages>0</Pages>
  <Words>1500</Words>
  <Characters>0</Characters>
  <Application>Microsoft Macintosh PowerPoint</Application>
  <PresentationFormat>On-screen Show (4:3)</PresentationFormat>
  <Lines>0</Lines>
  <Paragraphs>488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Title and Content: Build</vt:lpstr>
      <vt:lpstr>Title and Content</vt:lpstr>
      <vt:lpstr>Title Only</vt:lpstr>
      <vt:lpstr>Machine-Level Programming II: Control </vt:lpstr>
      <vt:lpstr>What have we learnt so far</vt:lpstr>
      <vt:lpstr>Today: How control flow is done</vt:lpstr>
      <vt:lpstr>Processor State (x86-64)</vt:lpstr>
      <vt:lpstr>Condition Codes (implicit setting)</vt:lpstr>
      <vt:lpstr>Condition Codes (Explicit Setting: Compare)</vt:lpstr>
      <vt:lpstr>Condition Codes (Explicit Setting: Test)</vt:lpstr>
      <vt:lpstr>Reading Condition Codes</vt:lpstr>
      <vt:lpstr>x86-64 Integer Registers</vt:lpstr>
      <vt:lpstr>Reading Condition Codes (Cont.)</vt:lpstr>
      <vt:lpstr>Today</vt:lpstr>
      <vt:lpstr>Jumping</vt:lpstr>
      <vt:lpstr>Conditional Branch Example </vt:lpstr>
      <vt:lpstr>Equivalent goto code</vt:lpstr>
      <vt:lpstr>Today</vt:lpstr>
      <vt:lpstr>“While” Translation #1</vt:lpstr>
      <vt:lpstr>“While” Translation example #1</vt:lpstr>
      <vt:lpstr>“While” Translation #2</vt:lpstr>
      <vt:lpstr>“While” Translation example #2</vt:lpstr>
      <vt:lpstr>“For” Loop translation</vt:lpstr>
      <vt:lpstr>“Loop” Translation example</vt:lpstr>
      <vt:lpstr>Summary</vt:lpstr>
      <vt:lpstr>Binary Puzzle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Jinyang Li</cp:lastModifiedBy>
  <cp:revision>1205</cp:revision>
  <cp:lastPrinted>2013-09-12T14:46:51Z</cp:lastPrinted>
  <dcterms:created xsi:type="dcterms:W3CDTF">2012-09-13T15:33:55Z</dcterms:created>
  <dcterms:modified xsi:type="dcterms:W3CDTF">2016-10-12T20:08:10Z</dcterms:modified>
</cp:coreProperties>
</file>