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2" r:id="rId2"/>
    <p:sldId id="827" r:id="rId3"/>
    <p:sldId id="833" r:id="rId4"/>
    <p:sldId id="878" r:id="rId5"/>
    <p:sldId id="839" r:id="rId6"/>
    <p:sldId id="840" r:id="rId7"/>
    <p:sldId id="931" r:id="rId8"/>
    <p:sldId id="930" r:id="rId9"/>
    <p:sldId id="847" r:id="rId10"/>
    <p:sldId id="887" r:id="rId11"/>
    <p:sldId id="925" r:id="rId12"/>
    <p:sldId id="939" r:id="rId13"/>
    <p:sldId id="856" r:id="rId14"/>
    <p:sldId id="857" r:id="rId15"/>
    <p:sldId id="908" r:id="rId16"/>
    <p:sldId id="912" r:id="rId17"/>
    <p:sldId id="919" r:id="rId18"/>
    <p:sldId id="928" r:id="rId19"/>
    <p:sldId id="932" r:id="rId20"/>
    <p:sldId id="933" r:id="rId21"/>
    <p:sldId id="934" r:id="rId22"/>
    <p:sldId id="935" r:id="rId23"/>
    <p:sldId id="936" r:id="rId24"/>
    <p:sldId id="938" r:id="rId25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6589" autoAdjust="0"/>
  </p:normalViewPr>
  <p:slideViewPr>
    <p:cSldViewPr snapToObjects="1">
      <p:cViewPr>
        <p:scale>
          <a:sx n="95" d="100"/>
          <a:sy n="95" d="100"/>
        </p:scale>
        <p:origin x="-18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11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18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2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sz="1200" dirty="0" smtClean="0">
                <a:latin typeface="Courier New" pitchFamily="-96" charset="0"/>
              </a:rPr>
              <a:t>void </a:t>
            </a:r>
            <a:r>
              <a:rPr lang="en-US" sz="1200" dirty="0" err="1" smtClean="0">
                <a:latin typeface="Courier New" pitchFamily="-96" charset="0"/>
              </a:rPr>
              <a:t>incr</a:t>
            </a:r>
            <a:r>
              <a:rPr lang="en-US" sz="1200" dirty="0" smtClean="0">
                <a:latin typeface="Courier New" pitchFamily="-96" charset="0"/>
              </a:rPr>
              <a:t>(</a:t>
            </a:r>
            <a:r>
              <a:rPr lang="en-US" sz="1200" dirty="0" err="1" smtClean="0">
                <a:latin typeface="Courier New" pitchFamily="-96" charset="0"/>
              </a:rPr>
              <a:t>int</a:t>
            </a:r>
            <a:r>
              <a:rPr lang="en-US" sz="1200" dirty="0" smtClean="0">
                <a:latin typeface="Courier New" pitchFamily="-96" charset="0"/>
              </a:rPr>
              <a:t> *z) {</a:t>
            </a:r>
          </a:p>
          <a:p>
            <a:pPr eaLnBrk="0" hangingPunct="0"/>
            <a:r>
              <a:rPr lang="en-US" sz="1200" dirty="0" smtClean="0">
                <a:latin typeface="Courier New" pitchFamily="-96" charset="0"/>
              </a:rPr>
              <a:t>   for (</a:t>
            </a:r>
            <a:r>
              <a:rPr lang="en-US" sz="1200" dirty="0" err="1" smtClean="0">
                <a:latin typeface="Courier New" pitchFamily="-96" charset="0"/>
              </a:rPr>
              <a:t>int</a:t>
            </a:r>
            <a:r>
              <a:rPr lang="en-US" sz="1200" dirty="0" smtClean="0">
                <a:latin typeface="Courier New" pitchFamily="-96" charset="0"/>
              </a:rPr>
              <a:t> </a:t>
            </a:r>
            <a:r>
              <a:rPr lang="en-US" sz="1200" dirty="0" err="1" smtClean="0">
                <a:latin typeface="Courier New" pitchFamily="-96" charset="0"/>
              </a:rPr>
              <a:t>i</a:t>
            </a:r>
            <a:r>
              <a:rPr lang="en-US" sz="1200" dirty="0" smtClean="0">
                <a:latin typeface="Courier New" pitchFamily="-96" charset="0"/>
              </a:rPr>
              <a:t> = 0; </a:t>
            </a:r>
            <a:r>
              <a:rPr lang="en-US" sz="1200" dirty="0" err="1" smtClean="0">
                <a:latin typeface="Courier New" pitchFamily="-96" charset="0"/>
              </a:rPr>
              <a:t>i</a:t>
            </a:r>
            <a:r>
              <a:rPr lang="en-US" sz="1200" dirty="0" smtClean="0">
                <a:latin typeface="Courier New" pitchFamily="-96" charset="0"/>
              </a:rPr>
              <a:t> &lt;=</a:t>
            </a:r>
            <a:r>
              <a:rPr lang="en-US" sz="1200" baseline="0" dirty="0" smtClean="0">
                <a:latin typeface="Courier New" pitchFamily="-96" charset="0"/>
              </a:rPr>
              <a:t> 4</a:t>
            </a:r>
            <a:r>
              <a:rPr lang="en-US" sz="1200" dirty="0" smtClean="0">
                <a:latin typeface="Courier New" pitchFamily="-96" charset="0"/>
              </a:rPr>
              <a:t>; </a:t>
            </a:r>
            <a:r>
              <a:rPr lang="en-US" sz="1200" dirty="0" err="1" smtClean="0">
                <a:latin typeface="Courier New" pitchFamily="-96" charset="0"/>
              </a:rPr>
              <a:t>i</a:t>
            </a:r>
            <a:r>
              <a:rPr lang="en-US" sz="12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200" dirty="0" smtClean="0">
                <a:latin typeface="Courier New" pitchFamily="-96" charset="0"/>
              </a:rPr>
              <a:t>      z[</a:t>
            </a:r>
            <a:r>
              <a:rPr lang="en-US" sz="1200" dirty="0" err="1" smtClean="0">
                <a:latin typeface="Courier New" pitchFamily="-96" charset="0"/>
              </a:rPr>
              <a:t>i</a:t>
            </a:r>
            <a:r>
              <a:rPr lang="en-US" sz="12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200" dirty="0" smtClean="0">
                <a:latin typeface="Courier New" pitchFamily="-96" charset="0"/>
              </a:rPr>
              <a:t>}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-96" charset="0"/>
              </a:rPr>
              <a:t>Machine-Level Programming IV: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Data</a:t>
            </a:r>
            <a:br>
              <a:rPr lang="en-US" dirty="0" smtClean="0">
                <a:latin typeface="Calibri" pitchFamily="-96" charset="0"/>
              </a:rPr>
            </a:br>
            <a:endParaRPr lang="en-US" sz="2000" b="0" dirty="0" smtClean="0">
              <a:latin typeface="Calibri" pitchFamily="-96" charset="0"/>
            </a:endParaRP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Slides adapted from Bryant and </a:t>
            </a:r>
            <a:r>
              <a:rPr lang="en-US" dirty="0" err="1" smtClean="0">
                <a:latin typeface="Calibri" pitchFamily="-96" charset="0"/>
              </a:rPr>
              <a:t>O’Hallaron</a:t>
            </a:r>
            <a:endParaRPr lang="en-US" dirty="0" smtClean="0">
              <a:latin typeface="Calibri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461963" y="3573016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  #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0x8eaf(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p = a2a[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61963" y="1412776"/>
            <a:ext cx="43986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aofa</a:t>
            </a:r>
            <a:r>
              <a:rPr lang="en-US" sz="1800" dirty="0">
                <a:latin typeface="Courier New" pitchFamily="-96" charset="0"/>
              </a:rPr>
              <a:t>[3] = {A, B, C};</a:t>
            </a:r>
          </a:p>
          <a:p>
            <a:pPr eaLnBrk="0" hangingPunct="0"/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get_digit</a:t>
            </a:r>
            <a:r>
              <a:rPr lang="en-US" sz="1800" dirty="0" smtClean="0">
                <a:latin typeface="Courier New" pitchFamily="-96" charset="0"/>
              </a:rPr>
              <a:t>(long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long j)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smtClean="0">
                <a:latin typeface="Courier New" pitchFamily="-96" charset="0"/>
              </a:rPr>
              <a:t>a2a[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899592" y="5802731"/>
            <a:ext cx="2647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 smtClean="0">
                <a:latin typeface="Courier New" pitchFamily="-96" charset="0"/>
              </a:rPr>
              <a:t>[A+4*(5*</a:t>
            </a:r>
            <a:r>
              <a:rPr lang="en-US" sz="2000" dirty="0" err="1" smtClean="0">
                <a:latin typeface="Courier New" pitchFamily="-96" charset="0"/>
              </a:rPr>
              <a:t>i+j</a:t>
            </a:r>
            <a:r>
              <a:rPr lang="en-US" sz="2000" dirty="0" smtClean="0">
                <a:latin typeface="Courier New" pitchFamily="-96" charset="0"/>
              </a:rPr>
              <a:t>)]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376793" y="5791200"/>
            <a:ext cx="35707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 smtClean="0">
                <a:latin typeface="Courier New" pitchFamily="-96" charset="0"/>
              </a:rPr>
              <a:t>[aofa+8*</a:t>
            </a:r>
            <a:r>
              <a:rPr lang="en-US" sz="2000" dirty="0" err="1" smtClean="0">
                <a:latin typeface="Courier New" pitchFamily="-96" charset="0"/>
              </a:rPr>
              <a:t>i</a:t>
            </a:r>
            <a:r>
              <a:rPr lang="en-US" sz="2000" dirty="0" smtClean="0">
                <a:latin typeface="Courier New" pitchFamily="-96" charset="0"/>
              </a:rPr>
              <a:t>]</a:t>
            </a:r>
            <a:r>
              <a:rPr lang="en-US" sz="2000" dirty="0">
                <a:latin typeface="Courier New" pitchFamily="-96" charset="0"/>
              </a:rPr>
              <a:t>+4</a:t>
            </a:r>
            <a:r>
              <a:rPr lang="en-US" sz="2000" dirty="0" smtClean="0">
                <a:latin typeface="Courier New" pitchFamily="-96" charset="0"/>
              </a:rPr>
              <a:t>*j]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1963" y="5157192"/>
            <a:ext cx="6506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 pitchFamily="34" charset="0"/>
              </a:rPr>
              <a:t>How does this differ from accessing a 2D array?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Identify the myster</a:t>
            </a:r>
            <a:r>
              <a:rPr lang="en-US" dirty="0" smtClean="0">
                <a:latin typeface="Calibri" pitchFamily="-96" charset="0"/>
              </a:rPr>
              <a:t>y function</a:t>
            </a:r>
            <a:endParaRPr lang="en-US" dirty="0" smtClean="0">
              <a:latin typeface="Calibri" pitchFamily="-9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1963" y="3573016"/>
            <a:ext cx="83820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hu-HU" sz="1800" dirty="0">
                <a:latin typeface="Courier New"/>
                <a:cs typeface="Courier New"/>
              </a:rPr>
              <a:t> </a:t>
            </a:r>
            <a:r>
              <a:rPr lang="hu-HU" sz="1800" dirty="0" smtClean="0">
                <a:latin typeface="Courier New"/>
                <a:cs typeface="Courier New"/>
              </a:rPr>
              <a:t> </a:t>
            </a:r>
            <a:r>
              <a:rPr lang="sk-SK" sz="1800" dirty="0" smtClean="0">
                <a:latin typeface="Courier New"/>
                <a:cs typeface="Courier New"/>
              </a:rPr>
              <a:t>400581</a:t>
            </a:r>
            <a:r>
              <a:rPr lang="sk-SK" sz="1800" dirty="0">
                <a:latin typeface="Courier New"/>
                <a:cs typeface="Courier New"/>
              </a:rPr>
              <a:t>:	b8 00 00 00 00    </a:t>
            </a:r>
            <a:r>
              <a:rPr lang="sk-SK" sz="1800" dirty="0" smtClean="0">
                <a:latin typeface="Courier New"/>
                <a:cs typeface="Courier New"/>
              </a:rPr>
              <a:t>mov    </a:t>
            </a:r>
            <a:r>
              <a:rPr lang="sk-SK" sz="1800" dirty="0">
                <a:latin typeface="Courier New"/>
                <a:cs typeface="Courier New"/>
              </a:rPr>
              <a:t>$0x0,%eax</a:t>
            </a:r>
          </a:p>
          <a:p>
            <a:r>
              <a:rPr lang="pl-PL" sz="1800" dirty="0">
                <a:latin typeface="Courier New"/>
                <a:cs typeface="Courier New"/>
              </a:rPr>
              <a:t>  400586:	</a:t>
            </a:r>
            <a:r>
              <a:rPr lang="pl-PL" sz="1800" dirty="0" err="1">
                <a:latin typeface="Courier New"/>
                <a:cs typeface="Courier New"/>
              </a:rPr>
              <a:t>eb</a:t>
            </a:r>
            <a:r>
              <a:rPr lang="pl-PL" sz="1800" dirty="0">
                <a:latin typeface="Courier New"/>
                <a:cs typeface="Courier New"/>
              </a:rPr>
              <a:t> 03             </a:t>
            </a:r>
            <a:r>
              <a:rPr lang="pl-PL" sz="1800" dirty="0" err="1" smtClean="0">
                <a:latin typeface="Courier New"/>
                <a:cs typeface="Courier New"/>
              </a:rPr>
              <a:t>jmp</a:t>
            </a:r>
            <a:r>
              <a:rPr lang="pl-PL" sz="1800" dirty="0" smtClean="0">
                <a:latin typeface="Courier New"/>
                <a:cs typeface="Courier New"/>
              </a:rPr>
              <a:t>    40058b&lt;</a:t>
            </a:r>
            <a:r>
              <a:rPr lang="pl-PL" sz="1800" dirty="0">
                <a:latin typeface="Courier New"/>
                <a:cs typeface="Courier New"/>
              </a:rPr>
              <a:t>mystery2+0xa&gt;</a:t>
            </a:r>
          </a:p>
          <a:p>
            <a:r>
              <a:rPr lang="nb-NO" sz="1800" dirty="0">
                <a:latin typeface="Courier New"/>
                <a:cs typeface="Courier New"/>
              </a:rPr>
              <a:t>  400588:	83 c0 01          </a:t>
            </a:r>
            <a:r>
              <a:rPr lang="nb-NO" sz="1800" dirty="0" err="1" smtClean="0">
                <a:latin typeface="Courier New"/>
                <a:cs typeface="Courier New"/>
              </a:rPr>
              <a:t>add</a:t>
            </a:r>
            <a:r>
              <a:rPr lang="nb-NO" sz="1800" dirty="0" smtClean="0">
                <a:latin typeface="Courier New"/>
                <a:cs typeface="Courier New"/>
              </a:rPr>
              <a:t>    </a:t>
            </a:r>
            <a:r>
              <a:rPr lang="nb-NO" sz="1800" dirty="0">
                <a:latin typeface="Courier New"/>
                <a:cs typeface="Courier New"/>
              </a:rPr>
              <a:t>$0x1,%eax</a:t>
            </a:r>
          </a:p>
          <a:p>
            <a:r>
              <a:rPr lang="es-ES_tradnl" sz="1800" dirty="0">
                <a:latin typeface="Courier New"/>
                <a:cs typeface="Courier New"/>
              </a:rPr>
              <a:t>  40058b:	48 63 d0          </a:t>
            </a:r>
            <a:r>
              <a:rPr lang="es-ES_tradnl" sz="1800" dirty="0" err="1" smtClean="0">
                <a:latin typeface="Courier New"/>
                <a:cs typeface="Courier New"/>
              </a:rPr>
              <a:t>movslq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>
                <a:latin typeface="Courier New"/>
                <a:cs typeface="Courier New"/>
              </a:rPr>
              <a:t>%</a:t>
            </a:r>
            <a:r>
              <a:rPr lang="es-ES_tradnl" sz="1800" dirty="0" err="1">
                <a:latin typeface="Courier New"/>
                <a:cs typeface="Courier New"/>
              </a:rPr>
              <a:t>eax</a:t>
            </a:r>
            <a:r>
              <a:rPr lang="es-ES_tradnl" sz="1800" dirty="0">
                <a:latin typeface="Courier New"/>
                <a:cs typeface="Courier New"/>
              </a:rPr>
              <a:t>,%</a:t>
            </a:r>
            <a:r>
              <a:rPr lang="es-ES_tradnl" sz="1800" dirty="0" err="1">
                <a:latin typeface="Courier New"/>
                <a:cs typeface="Courier New"/>
              </a:rPr>
              <a:t>rdx</a:t>
            </a:r>
            <a:endParaRPr lang="es-ES_tradnl" sz="1800" dirty="0">
              <a:latin typeface="Courier New"/>
              <a:cs typeface="Courier New"/>
            </a:endParaRPr>
          </a:p>
          <a:p>
            <a:r>
              <a:rPr lang="es-ES_tradnl" sz="1800" dirty="0">
                <a:latin typeface="Courier New"/>
                <a:cs typeface="Courier New"/>
              </a:rPr>
              <a:t>  40058e:	80 3c 17 00       </a:t>
            </a:r>
            <a:r>
              <a:rPr lang="es-ES_tradnl" sz="1800" dirty="0" err="1" smtClean="0">
                <a:latin typeface="Courier New"/>
                <a:cs typeface="Courier New"/>
              </a:rPr>
              <a:t>cmpb</a:t>
            </a:r>
            <a:r>
              <a:rPr lang="es-ES_tradnl" sz="1800" dirty="0" smtClean="0">
                <a:latin typeface="Courier New"/>
                <a:cs typeface="Courier New"/>
              </a:rPr>
              <a:t>   </a:t>
            </a:r>
            <a:r>
              <a:rPr lang="es-ES_tradnl" sz="1800" dirty="0">
                <a:latin typeface="Courier New"/>
                <a:cs typeface="Courier New"/>
              </a:rPr>
              <a:t>$0x0,(%rdi,%rdx,1)</a:t>
            </a:r>
          </a:p>
          <a:p>
            <a:r>
              <a:rPr lang="pl-PL" sz="1800" dirty="0">
                <a:latin typeface="Courier New"/>
                <a:cs typeface="Courier New"/>
              </a:rPr>
              <a:t>  400592:	75 f4             </a:t>
            </a:r>
            <a:r>
              <a:rPr lang="pl-PL" sz="1800" dirty="0" err="1" smtClean="0">
                <a:latin typeface="Courier New"/>
                <a:cs typeface="Courier New"/>
              </a:rPr>
              <a:t>jne</a:t>
            </a:r>
            <a:r>
              <a:rPr lang="pl-PL" sz="1800" dirty="0" smtClean="0">
                <a:latin typeface="Courier New"/>
                <a:cs typeface="Courier New"/>
              </a:rPr>
              <a:t>    </a:t>
            </a:r>
            <a:r>
              <a:rPr lang="pl-PL" sz="1800" dirty="0">
                <a:latin typeface="Courier New"/>
                <a:cs typeface="Courier New"/>
              </a:rPr>
              <a:t>400588 &lt;mystery2+0x7&gt;</a:t>
            </a:r>
          </a:p>
          <a:p>
            <a:r>
              <a:rPr lang="hu-HU" sz="1800" dirty="0">
                <a:latin typeface="Courier New"/>
                <a:cs typeface="Courier New"/>
              </a:rPr>
              <a:t>  400594:	f3 c3             </a:t>
            </a:r>
            <a:r>
              <a:rPr lang="hu-HU" sz="1800" dirty="0" smtClean="0">
                <a:latin typeface="Courier New"/>
                <a:cs typeface="Courier New"/>
              </a:rPr>
              <a:t>repz </a:t>
            </a:r>
            <a:r>
              <a:rPr lang="hu-HU" sz="1800" dirty="0">
                <a:latin typeface="Courier New"/>
                <a:cs typeface="Courier New"/>
              </a:rPr>
              <a:t>retq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1963" y="1412776"/>
            <a:ext cx="439864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??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mystery(char *s)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2233584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5032" y="4062437"/>
            <a:ext cx="7737871" cy="97884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332769" y="241486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88753" y="161316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460410" y="188525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node {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long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node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171924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</a:t>
            </a:r>
            <a:r>
              <a:rPr lang="nn-NO" sz="1800" dirty="0" err="1" smtClean="0">
                <a:latin typeface="Courier New" pitchFamily="-96" charset="0"/>
              </a:rPr>
              <a:t>struct</a:t>
            </a:r>
            <a:r>
              <a:rPr lang="nn-NO" sz="1800" dirty="0" smtClean="0">
                <a:latin typeface="Courier New" pitchFamily="-96" charset="0"/>
              </a:rPr>
              <a:t> node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5741"/>
              </p:ext>
            </p:extLst>
          </p:nvPr>
        </p:nvGraphicFramePr>
        <p:xfrm>
          <a:off x="4556720" y="336134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450943" y="1168400"/>
            <a:ext cx="4223157" cy="1611991"/>
            <a:chOff x="4450943" y="1049360"/>
            <a:chExt cx="4223157" cy="1611991"/>
          </a:xfrm>
        </p:grpSpPr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4230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 smtClean="0"/>
              <a:t>Primitive data type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</a:t>
            </a:r>
            <a:r>
              <a:rPr lang="en-US" dirty="0" smtClean="0"/>
              <a:t> bytes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Address </a:t>
            </a:r>
            <a:r>
              <a:rPr lang="en-US" dirty="0"/>
              <a:t>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</a:t>
            </a:r>
            <a:endParaRPr lang="en-US" dirty="0" smtClean="0">
              <a:latin typeface="Calibri Bold Italic" charset="0"/>
              <a:ea typeface="Calibri Bold Italic" charset="0"/>
              <a:cs typeface="Calibri Bold Italic" charset="0"/>
              <a:sym typeface="Calibri Bold Italic" charset="0"/>
            </a:endParaRPr>
          </a:p>
          <a:p>
            <a:pPr marL="552450" lvl="1"/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Alignment makes field access faster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196752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 smtClean="0"/>
              <a:t>Initial address must also be aligned</a:t>
            </a:r>
            <a:endParaRPr lang="en-US" dirty="0"/>
          </a:p>
          <a:p>
            <a:pPr marL="4381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 smtClean="0"/>
              <a:t> </a:t>
            </a:r>
            <a:r>
              <a:rPr lang="en-US" dirty="0"/>
              <a:t>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 smtClean="0"/>
              <a:t>Example: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121633"/>
              </p:ext>
            </p:extLst>
          </p:nvPr>
        </p:nvGraphicFramePr>
        <p:xfrm>
          <a:off x="691952" y="1421160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/>
                <a:gridCol w="726626"/>
                <a:gridCol w="726626"/>
                <a:gridCol w="726626"/>
                <a:gridCol w="726626"/>
                <a:gridCol w="726626"/>
                <a:gridCol w="72662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13722"/>
              </p:ext>
            </p:extLst>
          </p:nvPr>
        </p:nvGraphicFramePr>
        <p:xfrm>
          <a:off x="467544" y="1340768"/>
          <a:ext cx="619268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172"/>
                <a:gridCol w="774086"/>
                <a:gridCol w="774086"/>
                <a:gridCol w="774086"/>
                <a:gridCol w="774086"/>
                <a:gridCol w="774086"/>
                <a:gridCol w="77408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Sizeof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Sizeof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A2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397539"/>
              </p:ext>
            </p:extLst>
          </p:nvPr>
        </p:nvGraphicFramePr>
        <p:xfrm>
          <a:off x="179511" y="1124744"/>
          <a:ext cx="8784975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185"/>
                <a:gridCol w="739718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**A3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77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203136"/>
              </p:ext>
            </p:extLst>
          </p:nvPr>
        </p:nvGraphicFramePr>
        <p:xfrm>
          <a:off x="179511" y="1124744"/>
          <a:ext cx="8712968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185"/>
                <a:gridCol w="720079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**A3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A2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364088" y="5610726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1043608" y="5229200"/>
            <a:ext cx="1828800" cy="22896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467544" y="5157192"/>
            <a:ext cx="48654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 smtClean="0">
                <a:latin typeface="Courier New"/>
                <a:cs typeface="Courier New"/>
              </a:rPr>
              <a:t>A3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52" name="Straight Arrow Connector 51"/>
          <p:cNvCxnSpPr>
            <a:endCxn id="45" idx="1"/>
          </p:cNvCxnSpPr>
          <p:nvPr/>
        </p:nvCxnSpPr>
        <p:spPr bwMode="auto">
          <a:xfrm>
            <a:off x="1907704" y="5343682"/>
            <a:ext cx="165618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3563888" y="5229200"/>
            <a:ext cx="1800200" cy="2289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7542626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602247"/>
              </p:ext>
            </p:extLst>
          </p:nvPr>
        </p:nvGraphicFramePr>
        <p:xfrm>
          <a:off x="107504" y="1197678"/>
          <a:ext cx="8964490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/>
                <a:gridCol w="648072"/>
                <a:gridCol w="648072"/>
                <a:gridCol w="504056"/>
                <a:gridCol w="648072"/>
                <a:gridCol w="576064"/>
                <a:gridCol w="504056"/>
                <a:gridCol w="648072"/>
                <a:gridCol w="567419"/>
                <a:gridCol w="440877"/>
                <a:gridCol w="661315"/>
                <a:gridCol w="587835"/>
                <a:gridCol w="5143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***An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**A3[3]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95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#3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373698"/>
              </p:ext>
            </p:extLst>
          </p:nvPr>
        </p:nvGraphicFramePr>
        <p:xfrm>
          <a:off x="107504" y="1340766"/>
          <a:ext cx="896751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8719"/>
                <a:gridCol w="720080"/>
                <a:gridCol w="648072"/>
                <a:gridCol w="504056"/>
                <a:gridCol w="648072"/>
                <a:gridCol w="576064"/>
                <a:gridCol w="504056"/>
                <a:gridCol w="648072"/>
                <a:gridCol w="576064"/>
                <a:gridCol w="504056"/>
                <a:gridCol w="648072"/>
                <a:gridCol w="637599"/>
                <a:gridCol w="514530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***An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Sz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  <a:endParaRPr lang="en-US" sz="1400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**A3[3]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80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8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107504" y="4229634"/>
            <a:ext cx="108012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Courier New"/>
                <a:cs typeface="Courier New"/>
              </a:rPr>
              <a:t>A2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78904" y="458967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943000" y="470415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879104" y="458967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743200" y="470415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6" name="Rectangle 27"/>
          <p:cNvSpPr>
            <a:spLocks noChangeArrowheads="1"/>
          </p:cNvSpPr>
          <p:nvPr/>
        </p:nvSpPr>
        <p:spPr bwMode="auto">
          <a:xfrm>
            <a:off x="3679304" y="458967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543400" y="470415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5479504" y="458967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6343600" y="470415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0" name="Rectangle 27"/>
          <p:cNvSpPr>
            <a:spLocks noChangeArrowheads="1"/>
          </p:cNvSpPr>
          <p:nvPr/>
        </p:nvSpPr>
        <p:spPr bwMode="auto">
          <a:xfrm>
            <a:off x="7279704" y="458967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8143800" y="470415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78904" y="480569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943000" y="49201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1879104" y="480569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2743200" y="49201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3679304" y="480569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4543400" y="49201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5479504" y="480569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6343600" y="49201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0" name="Rectangle 27"/>
          <p:cNvSpPr>
            <a:spLocks noChangeArrowheads="1"/>
          </p:cNvSpPr>
          <p:nvPr/>
        </p:nvSpPr>
        <p:spPr bwMode="auto">
          <a:xfrm>
            <a:off x="7279704" y="480569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8143800" y="49201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2" name="Rectangle 27"/>
          <p:cNvSpPr>
            <a:spLocks noChangeArrowheads="1"/>
          </p:cNvSpPr>
          <p:nvPr/>
        </p:nvSpPr>
        <p:spPr bwMode="auto">
          <a:xfrm>
            <a:off x="78904" y="5021722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943000" y="5136204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4" name="Rectangle 27"/>
          <p:cNvSpPr>
            <a:spLocks noChangeArrowheads="1"/>
          </p:cNvSpPr>
          <p:nvPr/>
        </p:nvSpPr>
        <p:spPr bwMode="auto">
          <a:xfrm>
            <a:off x="1879104" y="5021722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2743200" y="5136204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3679304" y="5021722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543400" y="5136204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8" name="Rectangle 27"/>
          <p:cNvSpPr>
            <a:spLocks noChangeArrowheads="1"/>
          </p:cNvSpPr>
          <p:nvPr/>
        </p:nvSpPr>
        <p:spPr bwMode="auto">
          <a:xfrm>
            <a:off x="5479504" y="5021722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343600" y="5136204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90" name="Rectangle 27"/>
          <p:cNvSpPr>
            <a:spLocks noChangeArrowheads="1"/>
          </p:cNvSpPr>
          <p:nvPr/>
        </p:nvSpPr>
        <p:spPr bwMode="auto">
          <a:xfrm>
            <a:off x="7279704" y="5021722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8143800" y="5136204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136104" y="5301208"/>
            <a:ext cx="6069911" cy="1008112"/>
            <a:chOff x="107504" y="4098558"/>
            <a:chExt cx="6069911" cy="1008112"/>
          </a:xfrm>
        </p:grpSpPr>
        <p:grpSp>
          <p:nvGrpSpPr>
            <p:cNvPr id="93" name="Group 92"/>
            <p:cNvGrpSpPr/>
            <p:nvPr/>
          </p:nvGrpSpPr>
          <p:grpSpPr>
            <a:xfrm>
              <a:off x="107504" y="4437112"/>
              <a:ext cx="6069911" cy="669558"/>
              <a:chOff x="107504" y="4437112"/>
              <a:chExt cx="6069911" cy="669558"/>
            </a:xfrm>
          </p:grpSpPr>
          <p:sp>
            <p:nvSpPr>
              <p:cNvPr id="95" name="Rectangle 27"/>
              <p:cNvSpPr>
                <a:spLocks noChangeArrowheads="1"/>
              </p:cNvSpPr>
              <p:nvPr/>
            </p:nvSpPr>
            <p:spPr bwMode="auto">
              <a:xfrm>
                <a:off x="1075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971600" y="4551594"/>
                <a:ext cx="0" cy="33905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97" name="Rectangle 27"/>
              <p:cNvSpPr>
                <a:spLocks noChangeArrowheads="1"/>
              </p:cNvSpPr>
              <p:nvPr/>
            </p:nvSpPr>
            <p:spPr bwMode="auto">
              <a:xfrm>
                <a:off x="19077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98" name="Straight Arrow Connector 97"/>
              <p:cNvCxnSpPr>
                <a:endCxn id="148" idx="0"/>
              </p:cNvCxnSpPr>
              <p:nvPr/>
            </p:nvCxnSpPr>
            <p:spPr bwMode="auto">
              <a:xfrm>
                <a:off x="2771800" y="4551594"/>
                <a:ext cx="187424" cy="33905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37079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 bwMode="auto">
              <a:xfrm>
                <a:off x="4572000" y="4551594"/>
                <a:ext cx="187424" cy="32611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07" name="Rectangle 27"/>
              <p:cNvSpPr>
                <a:spLocks noChangeArrowheads="1"/>
              </p:cNvSpPr>
              <p:nvPr/>
            </p:nvSpPr>
            <p:spPr bwMode="auto">
              <a:xfrm>
                <a:off x="4162121" y="4877706"/>
                <a:ext cx="201529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4" name="Text Box 33"/>
            <p:cNvSpPr txBox="1">
              <a:spLocks noChangeArrowheads="1"/>
            </p:cNvSpPr>
            <p:nvPr/>
          </p:nvSpPr>
          <p:spPr bwMode="auto">
            <a:xfrm>
              <a:off x="107504" y="4098558"/>
              <a:ext cx="108012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 smtClean="0">
                  <a:latin typeface="Courier New"/>
                  <a:cs typeface="Courier New"/>
                </a:rPr>
                <a:t>A3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07504" y="3496614"/>
            <a:ext cx="5090864" cy="673952"/>
            <a:chOff x="107504" y="2335940"/>
            <a:chExt cx="5090864" cy="673952"/>
          </a:xfrm>
        </p:grpSpPr>
        <p:sp>
          <p:nvSpPr>
            <p:cNvPr id="120" name="Text Box 33"/>
            <p:cNvSpPr txBox="1">
              <a:spLocks noChangeArrowheads="1"/>
            </p:cNvSpPr>
            <p:nvPr/>
          </p:nvSpPr>
          <p:spPr bwMode="auto">
            <a:xfrm>
              <a:off x="107504" y="249289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683568" y="2335940"/>
              <a:ext cx="4514800" cy="673952"/>
              <a:chOff x="683568" y="2335940"/>
              <a:chExt cx="4514800" cy="673952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683568" y="2348880"/>
                <a:ext cx="4514800" cy="661012"/>
                <a:chOff x="4572000" y="1556792"/>
                <a:chExt cx="4514800" cy="661012"/>
              </a:xfrm>
            </p:grpSpPr>
            <p:sp>
              <p:nvSpPr>
                <p:cNvPr id="12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Rectangle 131"/>
                <p:cNvSpPr>
                  <a:spLocks noChangeArrowheads="1"/>
                </p:cNvSpPr>
                <p:nvPr/>
              </p:nvSpPr>
              <p:spPr bwMode="auto">
                <a:xfrm>
                  <a:off x="54578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5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7" name="Rectangle 136"/>
                <p:cNvSpPr>
                  <a:spLocks noChangeArrowheads="1"/>
                </p:cNvSpPr>
                <p:nvPr/>
              </p:nvSpPr>
              <p:spPr bwMode="auto">
                <a:xfrm>
                  <a:off x="54578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3" name="Rectangle 27"/>
              <p:cNvSpPr>
                <a:spLocks noChangeArrowheads="1"/>
              </p:cNvSpPr>
              <p:nvPr/>
            </p:nvSpPr>
            <p:spPr bwMode="auto">
              <a:xfrm>
                <a:off x="683568" y="233594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" name="Rectangle 27"/>
              <p:cNvSpPr>
                <a:spLocks noChangeArrowheads="1"/>
              </p:cNvSpPr>
              <p:nvPr/>
            </p:nvSpPr>
            <p:spPr bwMode="auto">
              <a:xfrm>
                <a:off x="683568" y="25649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683568" y="2780928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78904" y="4568188"/>
            <a:ext cx="9029600" cy="673952"/>
            <a:chOff x="78904" y="3407514"/>
            <a:chExt cx="9029600" cy="673952"/>
          </a:xfrm>
        </p:grpSpPr>
        <p:sp>
          <p:nvSpPr>
            <p:cNvPr id="145" name="Rectangle 27"/>
            <p:cNvSpPr>
              <a:spLocks noChangeArrowheads="1"/>
            </p:cNvSpPr>
            <p:nvPr/>
          </p:nvSpPr>
          <p:spPr bwMode="auto">
            <a:xfrm>
              <a:off x="78904" y="3407514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46" name="Rectangle 27"/>
            <p:cNvSpPr>
              <a:spLocks noChangeArrowheads="1"/>
            </p:cNvSpPr>
            <p:nvPr/>
          </p:nvSpPr>
          <p:spPr bwMode="auto">
            <a:xfrm>
              <a:off x="78904" y="3636478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47" name="Rectangle 27"/>
            <p:cNvSpPr>
              <a:spLocks noChangeArrowheads="1"/>
            </p:cNvSpPr>
            <p:nvPr/>
          </p:nvSpPr>
          <p:spPr bwMode="auto">
            <a:xfrm>
              <a:off x="78904" y="3852502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sp>
        <p:nvSpPr>
          <p:cNvPr id="148" name="Rectangle 27"/>
          <p:cNvSpPr>
            <a:spLocks noChangeArrowheads="1"/>
          </p:cNvSpPr>
          <p:nvPr/>
        </p:nvSpPr>
        <p:spPr bwMode="auto">
          <a:xfrm>
            <a:off x="2051720" y="6093296"/>
            <a:ext cx="187220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9" name="Rectangle 27"/>
          <p:cNvSpPr>
            <a:spLocks noChangeArrowheads="1"/>
          </p:cNvSpPr>
          <p:nvPr/>
        </p:nvSpPr>
        <p:spPr bwMode="auto">
          <a:xfrm>
            <a:off x="107504" y="6080356"/>
            <a:ext cx="1857400" cy="2289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50" name="Straight Arrow Connector 149"/>
          <p:cNvCxnSpPr/>
          <p:nvPr/>
        </p:nvCxnSpPr>
        <p:spPr bwMode="auto">
          <a:xfrm>
            <a:off x="5119464" y="6165304"/>
            <a:ext cx="445840" cy="31606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152" name="Rectangle 27"/>
          <p:cNvSpPr>
            <a:spLocks noChangeArrowheads="1"/>
          </p:cNvSpPr>
          <p:nvPr/>
        </p:nvSpPr>
        <p:spPr bwMode="auto">
          <a:xfrm>
            <a:off x="5365018" y="6453336"/>
            <a:ext cx="1799270" cy="2289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60" name="Rectangle 27"/>
          <p:cNvSpPr>
            <a:spLocks noChangeArrowheads="1"/>
          </p:cNvSpPr>
          <p:nvPr/>
        </p:nvSpPr>
        <p:spPr bwMode="auto">
          <a:xfrm>
            <a:off x="2987824" y="6481369"/>
            <a:ext cx="1800200" cy="20031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61" name="Rectangle 27"/>
          <p:cNvSpPr>
            <a:spLocks noChangeArrowheads="1"/>
          </p:cNvSpPr>
          <p:nvPr/>
        </p:nvSpPr>
        <p:spPr bwMode="auto">
          <a:xfrm>
            <a:off x="928657" y="6452722"/>
            <a:ext cx="1814543" cy="2289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3302484" y="6201184"/>
            <a:ext cx="445840" cy="31606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1296144" y="6201184"/>
            <a:ext cx="445840" cy="31606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53266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pPr lvl="1">
              <a:buFont typeface="Wingdings" pitchFamily="-96" charset="2"/>
              <a:buNone/>
            </a:pPr>
            <a:r>
              <a:rPr lang="en-US" sz="2400" i="1" dirty="0" smtClean="0">
                <a:latin typeface="Calibri" pitchFamily="-96" charset="0"/>
              </a:rPr>
              <a:t>T</a:t>
            </a:r>
            <a:r>
              <a:rPr lang="en-US" sz="2400" b="1" dirty="0" smtClean="0">
                <a:latin typeface="Calibri" pitchFamily="-96" charset="0"/>
              </a:rPr>
              <a:t>  </a:t>
            </a:r>
            <a:r>
              <a:rPr lang="en-US" sz="2400" b="1" dirty="0">
                <a:latin typeface="Courier New" pitchFamily="-96" charset="0"/>
              </a:rPr>
              <a:t>A[</a:t>
            </a:r>
            <a:r>
              <a:rPr lang="en-US" sz="2400" i="1" dirty="0">
                <a:latin typeface="Calibri" pitchFamily="-96" charset="0"/>
              </a:rPr>
              <a:t>L</a:t>
            </a:r>
            <a:r>
              <a:rPr lang="en-US" sz="2400" b="1" dirty="0">
                <a:latin typeface="Courier New" pitchFamily="-96" charset="0"/>
              </a:rPr>
              <a:t>];</a:t>
            </a:r>
            <a:endParaRPr lang="en-US" sz="2400" b="1" dirty="0">
              <a:latin typeface="Calibri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Contiguously </a:t>
            </a:r>
            <a:r>
              <a:rPr lang="en-US" dirty="0">
                <a:latin typeface="Calibri" pitchFamily="-96" charset="0"/>
              </a:rPr>
              <a:t>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378398" y="2276872"/>
            <a:ext cx="178536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 </a:t>
            </a:r>
            <a:r>
              <a:rPr lang="en-US" sz="1600" dirty="0" err="1" smtClean="0">
                <a:latin typeface="Courier New" pitchFamily="-96" charset="0"/>
              </a:rPr>
              <a:t>str</a:t>
            </a:r>
            <a:r>
              <a:rPr lang="en-US" sz="1600" dirty="0" smtClean="0">
                <a:latin typeface="Courier New" pitchFamily="-96" charset="0"/>
              </a:rPr>
              <a:t>[</a:t>
            </a:r>
            <a:r>
              <a:rPr lang="en-US" sz="1600" dirty="0">
                <a:latin typeface="Courier New" pitchFamily="-96" charset="0"/>
              </a:rPr>
              <a:t>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326084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</a:t>
              </a:r>
              <a:r>
                <a:rPr lang="en-US" sz="1600" b="0" dirty="0" smtClean="0">
                  <a:latin typeface="Calibri" pitchFamily="-96" charset="0"/>
                </a:rPr>
                <a:t>12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71703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76465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22044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28945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19672" y="2996952"/>
            <a:ext cx="774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str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[0]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52814" y="3018438"/>
            <a:ext cx="774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str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[1]</a:t>
            </a:r>
          </a:p>
        </p:txBody>
      </p:sp>
      <p:sp>
        <p:nvSpPr>
          <p:cNvPr id="73" name="Line 22"/>
          <p:cNvSpPr>
            <a:spLocks noChangeShapeType="1"/>
          </p:cNvSpPr>
          <p:nvPr/>
        </p:nvSpPr>
        <p:spPr bwMode="auto">
          <a:xfrm flipV="1">
            <a:off x="2514600" y="2564904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2260178" y="2730406"/>
            <a:ext cx="65563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  <a:r>
              <a:rPr lang="en-US" sz="1600" b="0" i="1" dirty="0" smtClean="0">
                <a:latin typeface="Calibri" pitchFamily="-96" charset="0"/>
              </a:rPr>
              <a:t>+1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79712" y="4530606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[0]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911346" y="4509120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[1]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55989" y="4530606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[2]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800600" y="4530606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[3]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623905" y="4530606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[4]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55903" y="2996952"/>
            <a:ext cx="878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str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[12]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559388" y="4530606"/>
            <a:ext cx="79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</a:t>
            </a:r>
            <a:r>
              <a:rPr lang="en-US" sz="1600" b="0" dirty="0" err="1" smtClean="0">
                <a:solidFill>
                  <a:srgbClr val="0000FF"/>
                </a:solidFill>
                <a:latin typeface="Calibri" pitchFamily="34" charset="0"/>
              </a:rPr>
              <a:t>val</a:t>
            </a:r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[5]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979712" y="5992713"/>
            <a:ext cx="662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&amp;p[0]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83669" y="6021288"/>
            <a:ext cx="662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&amp;p[1]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634870" y="6021288"/>
            <a:ext cx="662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&amp;p[2]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442050" y="6021288"/>
            <a:ext cx="662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Calibri" pitchFamily="34" charset="0"/>
              </a:rPr>
              <a:t>&amp;p[3]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 + </a:t>
            </a:r>
            <a:r>
              <a:rPr lang="en-US" sz="2000" dirty="0">
                <a:latin typeface="Courier New" pitchFamily="-96" charset="0"/>
              </a:rPr>
              <a:t>4*%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473085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get_digit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*z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ind</a:t>
            </a:r>
            <a:r>
              <a:rPr lang="en-US" sz="1800" dirty="0" smtClean="0">
                <a:latin typeface="Courier New" pitchFamily="-96" charset="0"/>
              </a:rPr>
              <a:t>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ind</a:t>
            </a:r>
            <a:r>
              <a:rPr lang="en-US" sz="1800" dirty="0" smtClean="0">
                <a:latin typeface="Courier New" pitchFamily="-96" charset="0"/>
              </a:rPr>
              <a:t>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err="1" smtClean="0">
                <a:latin typeface="Courier New" pitchFamily="-96" charset="0"/>
              </a:rPr>
              <a:t>ind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ind</a:t>
            </a:r>
            <a:r>
              <a:rPr lang="en-US" sz="1800" dirty="0" smtClean="0">
                <a:latin typeface="Courier New" pitchFamily="-96" charset="0"/>
              </a:rPr>
              <a:t>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196752"/>
            <a:ext cx="2034952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-96" charset="0"/>
              </a:rPr>
              <a:t>#define LEN 5</a:t>
            </a:r>
          </a:p>
          <a:p>
            <a:pPr algn="r" eaLnBrk="0" hangingPunct="0"/>
            <a:endParaRPr lang="en-US" sz="1800" dirty="0" smtClean="0">
              <a:latin typeface="Courier New" pitchFamily="-96" charset="0"/>
            </a:endParaRPr>
          </a:p>
          <a:p>
            <a:pPr algn="r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arr</a:t>
            </a:r>
            <a:r>
              <a:rPr lang="en-US" sz="1800" dirty="0" smtClean="0">
                <a:latin typeface="Courier New" pitchFamily="-96" charset="0"/>
              </a:rPr>
              <a:t>[LEN];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28662" y="1357298"/>
            <a:ext cx="6307634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</a:t>
            </a:r>
            <a:r>
              <a:rPr lang="en-US" sz="1800" dirty="0" smtClean="0">
                <a:latin typeface="Courier New" pitchFamily="-96" charset="0"/>
              </a:rPr>
              <a:t> mystery(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for (long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&lt;= 4;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}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Multi-</a:t>
            </a:r>
            <a:r>
              <a:rPr lang="en-US" dirty="0" err="1" smtClean="0">
                <a:latin typeface="Calibri" pitchFamily="-96" charset="0"/>
              </a:rPr>
              <a:t>dimentional</a:t>
            </a:r>
            <a:r>
              <a:rPr lang="en-US" dirty="0" smtClean="0">
                <a:latin typeface="Calibri" pitchFamily="-96" charset="0"/>
              </a:rPr>
              <a:t> arrays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892" y="3556912"/>
            <a:ext cx="8001000" cy="664176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</a:t>
            </a:r>
            <a:r>
              <a:rPr lang="en-US" sz="1800" dirty="0" smtClean="0">
                <a:latin typeface="Courier New" pitchFamily="-96" charset="0"/>
              </a:rPr>
              <a:t>ROW </a:t>
            </a:r>
            <a:r>
              <a:rPr lang="en-US" sz="1800" dirty="0">
                <a:latin typeface="Courier New" pitchFamily="-96" charset="0"/>
              </a:rPr>
              <a:t>4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COL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 err="1" smtClean="0">
                <a:latin typeface="Courier New" pitchFamily="-96" charset="0"/>
              </a:rPr>
              <a:t>nt</a:t>
            </a:r>
            <a:r>
              <a:rPr lang="en-US" sz="1800" dirty="0" smtClean="0">
                <a:latin typeface="Courier New" pitchFamily="-96" charset="0"/>
              </a:rPr>
              <a:t> A[ROW][COL] </a:t>
            </a:r>
            <a:r>
              <a:rPr lang="en-US" sz="1800" dirty="0">
                <a:latin typeface="Courier New" pitchFamily="-96" charset="0"/>
              </a:rPr>
              <a:t>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899592" y="512710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670992" y="5279504"/>
            <a:ext cx="32318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x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2423592" y="512710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2194992" y="5279504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x</a:t>
            </a:r>
            <a:r>
              <a:rPr lang="en-US" sz="1800" dirty="0" smtClean="0">
                <a:latin typeface="Courier New" pitchFamily="-96" charset="0"/>
              </a:rPr>
              <a:t>+20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3947592" y="512710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3650730" y="5279504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x</a:t>
            </a:r>
            <a:r>
              <a:rPr lang="en-US" sz="1800" dirty="0" smtClean="0">
                <a:latin typeface="Courier New" pitchFamily="-96" charset="0"/>
              </a:rPr>
              <a:t>+40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5471592" y="512710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5174730" y="5279504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x</a:t>
            </a:r>
            <a:r>
              <a:rPr lang="en-US" sz="1800" dirty="0" smtClean="0">
                <a:latin typeface="Courier New" pitchFamily="-96" charset="0"/>
              </a:rPr>
              <a:t>+60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6995592" y="512710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6698730" y="5279504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x</a:t>
            </a:r>
            <a:r>
              <a:rPr lang="en-US" sz="1800" dirty="0" smtClean="0">
                <a:latin typeface="Courier New" pitchFamily="-96" charset="0"/>
              </a:rPr>
              <a:t>+80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899592" y="4365104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423592" y="4365104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947592" y="4365104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471592" y="4360341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899592" y="4365104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2423592" y="4365104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3947592" y="4365104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5471592" y="4365104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911798" y="5991671"/>
            <a:ext cx="452568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x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+(</a:t>
            </a:r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</a:t>
            </a:r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COL+j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)*</a:t>
            </a:r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sizeof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(</a:t>
            </a:r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int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)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3417863" y="5723952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&amp;A[2][0]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flipV="1">
            <a:off x="3947592" y="560965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2D Array </a:t>
            </a:r>
            <a:r>
              <a:rPr lang="en-US" dirty="0">
                <a:latin typeface="Calibri" pitchFamily="-96" charset="0"/>
              </a:rPr>
              <a:t>Element </a:t>
            </a:r>
            <a:r>
              <a:rPr lang="en-US" dirty="0" smtClean="0">
                <a:latin typeface="Calibri" pitchFamily="-96" charset="0"/>
              </a:rPr>
              <a:t>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457200" y="1196752"/>
            <a:ext cx="5410944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 err="1" smtClean="0">
                <a:latin typeface="Courier New" pitchFamily="-96" charset="0"/>
              </a:rPr>
              <a:t>nt</a:t>
            </a:r>
            <a:r>
              <a:rPr lang="en-US" sz="1800" dirty="0" smtClean="0">
                <a:latin typeface="Courier New" pitchFamily="-96" charset="0"/>
              </a:rPr>
              <a:t> A[4][5]</a:t>
            </a:r>
          </a:p>
          <a:p>
            <a:pPr eaLnBrk="0" hangingPunct="0"/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get_digit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j)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303148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  # 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  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+j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0x890d0d(,%rsi,4),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Memory[A + 4*(5*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i+j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76672"/>
            <a:ext cx="76454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Row vectors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95300" y="3296017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get_array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00712" y="4592161"/>
            <a:ext cx="7640638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%rdi,%rdi,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4),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5 *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0x80de(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%rax,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4),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A +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(20 *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5300" y="1124341"/>
            <a:ext cx="6096000" cy="766763"/>
            <a:chOff x="1295400" y="2671762"/>
            <a:chExt cx="6096000" cy="766763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2051720" y="206084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2660" y="2380238"/>
            <a:ext cx="59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A[1]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5937" y="2284924"/>
            <a:ext cx="15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A[0]: </a:t>
            </a:r>
          </a:p>
          <a:p>
            <a:r>
              <a:rPr lang="en-US" sz="1800" dirty="0" smtClean="0">
                <a:latin typeface="Calibri" pitchFamily="34" charset="0"/>
              </a:rPr>
              <a:t>array of 5 </a:t>
            </a:r>
            <a:r>
              <a:rPr lang="en-US" sz="1800" dirty="0" err="1" smtClean="0">
                <a:latin typeface="Calibri" pitchFamily="34" charset="0"/>
              </a:rPr>
              <a:t>ints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Line 27"/>
          <p:cNvSpPr>
            <a:spLocks noChangeShapeType="1"/>
          </p:cNvSpPr>
          <p:nvPr/>
        </p:nvSpPr>
        <p:spPr bwMode="auto">
          <a:xfrm flipV="1">
            <a:off x="448763" y="206084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V="1">
            <a:off x="3575720" y="206685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56660" y="2386244"/>
            <a:ext cx="59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A[2] 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5079555" y="202858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60495" y="2347972"/>
            <a:ext cx="59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A[3] </a:t>
            </a:r>
          </a:p>
        </p:txBody>
      </p: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 err="1" smtClean="0">
                <a:latin typeface="Courier New" pitchFamily="-96" charset="0"/>
              </a:rPr>
              <a:t>nt</a:t>
            </a:r>
            <a:r>
              <a:rPr lang="en-US" sz="1800" dirty="0" smtClean="0">
                <a:latin typeface="Courier New" pitchFamily="-96" charset="0"/>
              </a:rPr>
              <a:t> A[5] = </a:t>
            </a:r>
            <a:r>
              <a:rPr lang="en-US" sz="1800" dirty="0">
                <a:latin typeface="Courier New" pitchFamily="-96" charset="0"/>
              </a:rPr>
              <a:t>{ 1, 5, 2, 1, 3 };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B[5] </a:t>
            </a:r>
            <a:r>
              <a:rPr lang="en-US" sz="1800" dirty="0">
                <a:latin typeface="Courier New" pitchFamily="-96" charset="0"/>
              </a:rPr>
              <a:t>= { 0, 2, 1, 3, 9 };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C[5] = </a:t>
            </a:r>
            <a:r>
              <a:rPr lang="en-US" sz="1800" dirty="0">
                <a:latin typeface="Courier New" pitchFamily="-96" charset="0"/>
              </a:rPr>
              <a:t>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366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aofa</a:t>
            </a:r>
            <a:r>
              <a:rPr lang="en-US" sz="1800" dirty="0" smtClean="0">
                <a:latin typeface="Courier New" pitchFamily="-96" charset="0"/>
              </a:rPr>
              <a:t>[3] </a:t>
            </a:r>
            <a:r>
              <a:rPr lang="en-US" sz="1800">
                <a:latin typeface="Courier New" pitchFamily="-96" charset="0"/>
              </a:rPr>
              <a:t>= </a:t>
            </a:r>
            <a:r>
              <a:rPr lang="en-US" sz="1800" smtClean="0">
                <a:latin typeface="Courier New" pitchFamily="-96" charset="0"/>
              </a:rPr>
              <a:t>{B, A, C</a:t>
            </a:r>
            <a:r>
              <a:rPr lang="en-US" sz="1800" dirty="0" smtClean="0">
                <a:latin typeface="Courier New" pitchFamily="-96" charset="0"/>
              </a:rPr>
              <a:t>}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 smtClean="0">
                    <a:latin typeface="Courier New" pitchFamily="-96" charset="0"/>
                  </a:rPr>
                  <a:t>36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168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176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1" y="2112"/>
                <a:ext cx="465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err="1" smtClean="0">
                    <a:latin typeface="Courier New" pitchFamily="-96" charset="0"/>
                  </a:rPr>
                  <a:t>aofa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392195" y="3733800"/>
              <a:ext cx="32573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smtClean="0">
                  <a:latin typeface="Courier New" pitchFamily="-96" charset="0"/>
                </a:rPr>
                <a:t>A</a:t>
              </a:r>
              <a:endParaRPr lang="en-US" sz="1800" dirty="0">
                <a:latin typeface="Courier New" pitchFamily="-96" charset="0"/>
              </a:endParaRP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470937" y="4572000"/>
              <a:ext cx="32318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smtClean="0">
                  <a:latin typeface="Courier New" pitchFamily="-96" charset="0"/>
                </a:rPr>
                <a:t>B</a:t>
              </a:r>
              <a:endParaRPr lang="en-US" sz="1800" dirty="0">
                <a:latin typeface="Courier New" pitchFamily="-96" charset="0"/>
              </a:endParaRP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394737" y="5272088"/>
              <a:ext cx="32318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smtClean="0">
                  <a:latin typeface="Courier New" pitchFamily="-96" charset="0"/>
                </a:rPr>
                <a:t>C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26226</TotalTime>
  <Words>1814</Words>
  <Application>Microsoft Macintosh PowerPoint</Application>
  <PresentationFormat>On-screen Show (4:3)</PresentationFormat>
  <Paragraphs>606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template2007</vt:lpstr>
      <vt:lpstr>Machine-Level Programming IV: Data </vt:lpstr>
      <vt:lpstr>Today</vt:lpstr>
      <vt:lpstr>Array Allocation</vt:lpstr>
      <vt:lpstr>Array Accessing Example</vt:lpstr>
      <vt:lpstr>Array Loop Example</vt:lpstr>
      <vt:lpstr>Multi-dimentional arrays</vt:lpstr>
      <vt:lpstr>2D Array Element Access</vt:lpstr>
      <vt:lpstr>Row vectors</vt:lpstr>
      <vt:lpstr>Multi-Level Array Example</vt:lpstr>
      <vt:lpstr>Element Access in Multi-Level Array</vt:lpstr>
      <vt:lpstr>Identify the mystery function</vt:lpstr>
      <vt:lpstr>Today</vt:lpstr>
      <vt:lpstr>Structure Representation</vt:lpstr>
      <vt:lpstr>Following Linked List</vt:lpstr>
      <vt:lpstr>Structures &amp; Alignment</vt:lpstr>
      <vt:lpstr>Satisfying Alignment with Structures</vt:lpstr>
      <vt:lpstr>Saving Space</vt:lpstr>
      <vt:lpstr>Summary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Understanding Pointers &amp; Arrays #3</vt:lpstr>
      <vt:lpstr>Understanding Pointers &amp; Arrays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844</cp:revision>
  <cp:lastPrinted>2014-09-18T08:14:12Z</cp:lastPrinted>
  <dcterms:created xsi:type="dcterms:W3CDTF">2012-09-20T14:26:38Z</dcterms:created>
  <dcterms:modified xsi:type="dcterms:W3CDTF">2016-10-17T20:46:37Z</dcterms:modified>
</cp:coreProperties>
</file>