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42" r:id="rId2"/>
    <p:sldId id="1052" r:id="rId3"/>
    <p:sldId id="1091" r:id="rId4"/>
    <p:sldId id="1099" r:id="rId5"/>
    <p:sldId id="1084" r:id="rId6"/>
    <p:sldId id="1083" r:id="rId7"/>
    <p:sldId id="1092" r:id="rId8"/>
    <p:sldId id="1093" r:id="rId9"/>
    <p:sldId id="945" r:id="rId10"/>
    <p:sldId id="946" r:id="rId11"/>
    <p:sldId id="948" r:id="rId12"/>
    <p:sldId id="1094" r:id="rId13"/>
    <p:sldId id="1095" r:id="rId14"/>
    <p:sldId id="1096" r:id="rId15"/>
    <p:sldId id="1097" r:id="rId16"/>
    <p:sldId id="1098" r:id="rId17"/>
  </p:sldIdLst>
  <p:sldSz cx="9144000" cy="6858000" type="screen4x3"/>
  <p:notesSz cx="7302500" cy="9586913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8" autoAdjust="0"/>
    <p:restoredTop sz="95691" autoAdjust="0"/>
  </p:normalViewPr>
  <p:slideViewPr>
    <p:cSldViewPr snapToObjects="1">
      <p:cViewPr varScale="1">
        <p:scale>
          <a:sx n="91" d="100"/>
          <a:sy n="91" d="100"/>
        </p:scale>
        <p:origin x="-2248" y="-112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tags" Target="tags/tag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2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U.bytes</a:t>
            </a:r>
            <a:r>
              <a:rPr lang="en-US" dirty="0" smtClean="0"/>
              <a:t>[3]</a:t>
            </a:r>
            <a:r>
              <a:rPr lang="en-US" baseline="0" dirty="0" smtClean="0"/>
              <a:t> =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8AD92D-85DC-42ED-A1F9-C1217E42EA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8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FAAA19-1E5D-463C-8B4E-E985891BF04A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8</a:t>
            </a:fld>
            <a:endParaRPr lang="en-US" smtClean="0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dirty="0" smtClean="0"/>
              <a:t>Unions and Memory layout</a:t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Slides adapted from Bryant and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3"/>
            <a:ext cx="6845300" cy="573087"/>
          </a:xfrm>
        </p:spPr>
        <p:txBody>
          <a:bodyPr/>
          <a:lstStyle/>
          <a:p>
            <a:pPr eaLnBrk="1" hangingPunct="1"/>
            <a:r>
              <a:rPr lang="en-US" smtClean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09600" y="1498600"/>
            <a:ext cx="5791200" cy="4798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big_array[1L&lt;&lt;24]; </a:t>
            </a:r>
            <a:r>
              <a:rPr lang="fi-FI" sz="1800" dirty="0" smtClean="0">
                <a:latin typeface="Courier New" pitchFamily="49" charset="0"/>
              </a:rPr>
              <a:t> /* 16 </a:t>
            </a:r>
            <a:r>
              <a:rPr lang="fi-FI" sz="1800" dirty="0">
                <a:latin typeface="Courier New" pitchFamily="49" charset="0"/>
              </a:rPr>
              <a:t>MB */</a:t>
            </a: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char</a:t>
            </a:r>
            <a:r>
              <a:rPr lang="fi-FI" sz="1800" dirty="0">
                <a:latin typeface="Courier New" pitchFamily="49" charset="0"/>
              </a:rPr>
              <a:t> huge_array[1L&lt;&lt;31]; </a:t>
            </a:r>
            <a:r>
              <a:rPr lang="fi-FI" sz="1800" dirty="0" smtClean="0">
                <a:latin typeface="Courier New" pitchFamily="49" charset="0"/>
              </a:rPr>
              <a:t>/</a:t>
            </a:r>
            <a:r>
              <a:rPr lang="fi-FI" sz="1800" dirty="0">
                <a:latin typeface="Courier New" pitchFamily="49" charset="0"/>
              </a:rPr>
              <a:t>*  </a:t>
            </a:r>
            <a:r>
              <a:rPr lang="fi-FI" sz="1800" dirty="0" smtClean="0">
                <a:latin typeface="Courier New" pitchFamily="49" charset="0"/>
              </a:rPr>
              <a:t>2 </a:t>
            </a:r>
            <a:r>
              <a:rPr lang="fi-FI" sz="1800" dirty="0">
                <a:latin typeface="Courier New" pitchFamily="49" charset="0"/>
              </a:rPr>
              <a:t>GB */</a:t>
            </a:r>
          </a:p>
          <a:p>
            <a:pPr eaLnBrk="0" hangingPunct="0"/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global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endParaRPr lang="fi-FI" sz="1800" dirty="0" smtClean="0">
              <a:latin typeface="Courier New" pitchFamily="49" charset="0"/>
            </a:endParaRPr>
          </a:p>
          <a:p>
            <a:pPr eaLnBrk="0" hangingPunct="0"/>
            <a:r>
              <a:rPr lang="fi-FI" sz="1800" dirty="0" err="1" smtClean="0">
                <a:latin typeface="Courier New" pitchFamily="49" charset="0"/>
              </a:rPr>
              <a:t>int</a:t>
            </a:r>
            <a:r>
              <a:rPr lang="fi-FI" sz="1800" dirty="0" smtClean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useless</a:t>
            </a:r>
            <a:r>
              <a:rPr lang="fi-FI" sz="1800" dirty="0">
                <a:latin typeface="Courier New" pitchFamily="49" charset="0"/>
              </a:rPr>
              <a:t>() { </a:t>
            </a:r>
            <a:r>
              <a:rPr lang="fi-FI" sz="1800" dirty="0" err="1">
                <a:latin typeface="Courier New" pitchFamily="49" charset="0"/>
              </a:rPr>
              <a:t>return</a:t>
            </a:r>
            <a:r>
              <a:rPr lang="fi-FI" sz="1800" dirty="0">
                <a:latin typeface="Courier New" pitchFamily="49" charset="0"/>
              </a:rPr>
              <a:t> 0; }</a:t>
            </a:r>
          </a:p>
          <a:p>
            <a:pPr eaLnBrk="0" hangingPunct="0"/>
            <a:endParaRPr lang="fi-FI" sz="1800" dirty="0" smtClean="0">
              <a:latin typeface="Courier New" pitchFamily="49" charset="0"/>
            </a:endParaRPr>
          </a:p>
          <a:p>
            <a:pPr eaLnBrk="0" hangingPunct="0"/>
            <a:r>
              <a:rPr lang="fi-FI" sz="1800" dirty="0" err="1" smtClean="0">
                <a:latin typeface="Courier New" pitchFamily="49" charset="0"/>
              </a:rPr>
              <a:t>int</a:t>
            </a:r>
            <a:r>
              <a:rPr lang="fi-FI" sz="1800" dirty="0" smtClean="0">
                <a:latin typeface="Courier New" pitchFamily="49" charset="0"/>
              </a:rPr>
              <a:t> </a:t>
            </a:r>
            <a:r>
              <a:rPr lang="fi-FI" sz="1800" dirty="0">
                <a:latin typeface="Courier New" pitchFamily="49" charset="0"/>
              </a:rPr>
              <a:t>main ()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void</a:t>
            </a:r>
            <a:r>
              <a:rPr lang="fi-FI" sz="1800" dirty="0">
                <a:latin typeface="Courier New" pitchFamily="49" charset="0"/>
              </a:rPr>
              <a:t> *p1, *p2, *p3, *p4;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</a:t>
            </a:r>
            <a:r>
              <a:rPr lang="fi-FI" sz="1800" dirty="0" err="1">
                <a:latin typeface="Courier New" pitchFamily="49" charset="0"/>
              </a:rPr>
              <a:t>int</a:t>
            </a:r>
            <a:r>
              <a:rPr lang="fi-FI" sz="1800" dirty="0">
                <a:latin typeface="Courier New" pitchFamily="49" charset="0"/>
              </a:rPr>
              <a:t> </a:t>
            </a:r>
            <a:r>
              <a:rPr lang="fi-FI" sz="1800" dirty="0" err="1">
                <a:latin typeface="Courier New" pitchFamily="49" charset="0"/>
              </a:rPr>
              <a:t>local</a:t>
            </a:r>
            <a:r>
              <a:rPr lang="fi-FI" sz="1800" dirty="0">
                <a:latin typeface="Courier New" pitchFamily="49" charset="0"/>
              </a:rPr>
              <a:t> = 0;</a:t>
            </a: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p1 = malloc(1L &lt;&lt; 28)</a:t>
            </a:r>
            <a:r>
              <a:rPr lang="fi-FI" sz="1800" dirty="0" smtClean="0">
                <a:latin typeface="Courier New" pitchFamily="49" charset="0"/>
              </a:rPr>
              <a:t>; /* 256 MB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p2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p3 = malloc(1L &lt;&lt; 32)</a:t>
            </a:r>
            <a:r>
              <a:rPr lang="fi-FI" sz="1800" dirty="0" smtClean="0">
                <a:latin typeface="Courier New" pitchFamily="49" charset="0"/>
              </a:rPr>
              <a:t>; /*   4 GB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fi-FI" sz="1800" dirty="0">
                <a:latin typeface="Courier New" pitchFamily="49" charset="0"/>
              </a:rPr>
              <a:t>    p4 = malloc(1L &lt;&lt; 8)</a:t>
            </a:r>
            <a:r>
              <a:rPr lang="fi-FI" sz="1800" dirty="0" smtClean="0">
                <a:latin typeface="Courier New" pitchFamily="49" charset="0"/>
              </a:rPr>
              <a:t>;  /* 256  B */</a:t>
            </a:r>
            <a:endParaRPr lang="fi-FI" sz="1800" dirty="0">
              <a:latin typeface="Courier New" pitchFamily="49" charset="0"/>
            </a:endParaRPr>
          </a:p>
          <a:p>
            <a:pPr eaLnBrk="0" hangingPunct="0"/>
            <a:r>
              <a:rPr lang="en-US" sz="1800" dirty="0" smtClean="0">
                <a:latin typeface="Courier New" pitchFamily="49" charset="0"/>
              </a:rPr>
              <a:t>    … </a:t>
            </a:r>
          </a:p>
          <a:p>
            <a:pPr eaLnBrk="0" hangingPunct="0"/>
            <a:r>
              <a:rPr lang="en-US" sz="1800" dirty="0" smtClean="0">
                <a:latin typeface="Courier New" pitchFamily="49" charset="0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0538" y="6319837"/>
            <a:ext cx="36734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6858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7581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858000" y="2312988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2667000" y="4038600"/>
            <a:ext cx="2667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2667000" y="3499005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667000" y="2073275"/>
            <a:ext cx="2667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latin typeface="Calibri" pitchFamily="34" charset="0"/>
              <a:cs typeface="+mn-cs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2667000" y="2438400"/>
            <a:ext cx="2667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33400"/>
            <a:ext cx="65786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x86-64 Example Addresses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52400" y="2066925"/>
            <a:ext cx="5638800" cy="258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local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0x00007ffe4d3be87c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p1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0x00007f7262a1e010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p3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0x00007f7162a1d010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p4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0x000000008359d120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0x000000008359d010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 smtClean="0">
                <a:latin typeface="Courier New" pitchFamily="49" charset="0"/>
              </a:rPr>
              <a:t>big_array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0x0000000080601060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</a:t>
            </a:r>
            <a:r>
              <a:rPr lang="en-US" sz="1800" dirty="0" smtClean="0">
                <a:latin typeface="Courier New" pitchFamily="49" charset="0"/>
              </a:rPr>
              <a:t>0x0000000000601060 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</a:t>
            </a:r>
            <a:r>
              <a:rPr lang="en-US" sz="1800" dirty="0" smtClean="0">
                <a:latin typeface="Courier New" pitchFamily="49" charset="0"/>
              </a:rPr>
              <a:t>0x000000000040060c</a:t>
            </a:r>
            <a:endParaRPr lang="en-US" sz="1800" dirty="0">
              <a:latin typeface="Courier New" pitchFamily="49" charset="0"/>
            </a:endParaRPr>
          </a:p>
          <a:p>
            <a:pPr eaLnBrk="0" hangingPunct="0"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</a:t>
            </a:r>
            <a:r>
              <a:rPr lang="en-US" sz="1800" dirty="0" smtClean="0">
                <a:latin typeface="Courier New" pitchFamily="49" charset="0"/>
              </a:rPr>
              <a:t>0x0000000000400590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457200" y="1214438"/>
            <a:ext cx="2474913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5867400" y="715963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5867400" y="6262688"/>
            <a:ext cx="1011238" cy="369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0" y="1752600"/>
            <a:ext cx="1544638" cy="3303759"/>
            <a:chOff x="4841481" y="1752600"/>
            <a:chExt cx="2037157" cy="3303759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4876800" y="1752600"/>
              <a:ext cx="2001838" cy="7620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876800" y="2073275"/>
              <a:ext cx="2001838" cy="74612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4870380" y="3066106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4841481" y="3398065"/>
              <a:ext cx="2008258" cy="1658294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Segmentation Fault</a:t>
            </a:r>
            <a:endParaRPr lang="en-US" sz="4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6875" y="1362075"/>
            <a:ext cx="5699125" cy="497205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/>
              <a:t>Each memory segment can be readable, executable, writable (or none at all)</a:t>
            </a:r>
          </a:p>
          <a:p>
            <a:pPr>
              <a:defRPr/>
            </a:pPr>
            <a:r>
              <a:rPr lang="en-US" sz="2800" dirty="0" smtClean="0"/>
              <a:t>Segmentation fault occurs when program tries to access illegal memory</a:t>
            </a:r>
          </a:p>
          <a:p>
            <a:pPr lvl="1">
              <a:defRPr/>
            </a:pPr>
            <a:r>
              <a:rPr lang="en-US" dirty="0" smtClean="0"/>
              <a:t>Read from segment with no permission</a:t>
            </a:r>
          </a:p>
          <a:p>
            <a:pPr lvl="1">
              <a:defRPr/>
            </a:pPr>
            <a:r>
              <a:rPr lang="en-US" dirty="0" smtClean="0"/>
              <a:t>Write to read-only segments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rgbClr val="7F7F7F"/>
              </a:solidFill>
            </a:endParaRP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6858000" y="89217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990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7581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858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Heap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7581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6858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3" name="Rectangle 24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 smtClean="0">
                <a:latin typeface="Calibri" pitchFamily="34" charset="0"/>
              </a:rPr>
              <a:t>Read-only data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400800" y="609600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5921182" y="587906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r/x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400800" y="570333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21182" y="5486400"/>
            <a:ext cx="53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r/w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6347018" y="471273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67400" y="4495800"/>
            <a:ext cx="53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r/w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6423218" y="189333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943600" y="1676400"/>
            <a:ext cx="53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r/w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6400800" y="105513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921182" y="838200"/>
            <a:ext cx="537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r/w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6423218" y="312420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943600" y="2907268"/>
            <a:ext cx="378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- -</a:t>
            </a:r>
          </a:p>
        </p:txBody>
      </p:sp>
    </p:spTree>
    <p:extLst>
      <p:ext uri="{BB962C8B-B14F-4D97-AF65-F5344CB8AC3E}">
        <p14:creationId xmlns:p14="http://schemas.microsoft.com/office/powerpoint/2010/main" val="2687579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Segmentation fault example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09600" y="1498600"/>
            <a:ext cx="8077200" cy="31675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/>
            <a:r>
              <a:rPr lang="fi-FI" sz="2000" dirty="0" err="1">
                <a:latin typeface="Courier New" pitchFamily="49" charset="0"/>
              </a:rPr>
              <a:t>c</a:t>
            </a:r>
            <a:r>
              <a:rPr lang="fi-FI" sz="2000" dirty="0" err="1" smtClean="0">
                <a:latin typeface="Courier New" pitchFamily="49" charset="0"/>
              </a:rPr>
              <a:t>har</a:t>
            </a:r>
            <a:r>
              <a:rPr lang="fi-FI" sz="2000" dirty="0" smtClean="0">
                <a:latin typeface="Courier New" pitchFamily="49" charset="0"/>
              </a:rPr>
              <a:t> str1[100] = ”</a:t>
            </a:r>
            <a:r>
              <a:rPr lang="fi-FI" sz="2000" dirty="0" err="1" smtClean="0">
                <a:latin typeface="Courier New" pitchFamily="49" charset="0"/>
              </a:rPr>
              <a:t>hello</a:t>
            </a:r>
            <a:r>
              <a:rPr lang="fi-FI" sz="2000" dirty="0" smtClean="0">
                <a:latin typeface="Courier New" pitchFamily="49" charset="0"/>
              </a:rPr>
              <a:t> world1”;</a:t>
            </a:r>
            <a:endParaRPr lang="fi-FI" sz="2000" dirty="0">
              <a:latin typeface="Courier New" pitchFamily="49" charset="0"/>
            </a:endParaRPr>
          </a:p>
          <a:p>
            <a:pPr eaLnBrk="0" hangingPunct="0"/>
            <a:endParaRPr lang="fi-FI" sz="2000" dirty="0" smtClean="0">
              <a:latin typeface="Courier New" pitchFamily="49" charset="0"/>
            </a:endParaRPr>
          </a:p>
          <a:p>
            <a:pPr eaLnBrk="0" hangingPunct="0"/>
            <a:r>
              <a:rPr lang="fi-FI" sz="2000" dirty="0" err="1">
                <a:latin typeface="Courier New" pitchFamily="49" charset="0"/>
              </a:rPr>
              <a:t>i</a:t>
            </a:r>
            <a:r>
              <a:rPr lang="fi-FI" sz="2000" dirty="0" err="1" smtClean="0">
                <a:latin typeface="Courier New" pitchFamily="49" charset="0"/>
              </a:rPr>
              <a:t>nt</a:t>
            </a:r>
            <a:r>
              <a:rPr lang="fi-FI" sz="2000" dirty="0" smtClean="0">
                <a:latin typeface="Courier New" pitchFamily="49" charset="0"/>
              </a:rPr>
              <a:t> main </a:t>
            </a:r>
            <a:r>
              <a:rPr lang="fi-FI" sz="2000" dirty="0">
                <a:latin typeface="Courier New" pitchFamily="49" charset="0"/>
              </a:rPr>
              <a:t>()</a:t>
            </a:r>
          </a:p>
          <a:p>
            <a:pPr eaLnBrk="0" hangingPunct="0"/>
            <a:r>
              <a:rPr lang="fi-FI" sz="2000" dirty="0">
                <a:latin typeface="Courier New" pitchFamily="49" charset="0"/>
              </a:rPr>
              <a:t>{</a:t>
            </a:r>
          </a:p>
          <a:p>
            <a:pPr eaLnBrk="0" hangingPunct="0"/>
            <a:r>
              <a:rPr lang="fi-FI" sz="2000" dirty="0">
                <a:latin typeface="Courier New" pitchFamily="49" charset="0"/>
              </a:rPr>
              <a:t>  </a:t>
            </a:r>
            <a:r>
              <a:rPr lang="fi-FI" sz="2000" dirty="0" smtClean="0">
                <a:latin typeface="Courier New" pitchFamily="49" charset="0"/>
              </a:rPr>
              <a:t> </a:t>
            </a:r>
            <a:r>
              <a:rPr lang="fi-FI" sz="2000" dirty="0" err="1" smtClean="0">
                <a:latin typeface="Courier New" pitchFamily="49" charset="0"/>
              </a:rPr>
              <a:t>char</a:t>
            </a:r>
            <a:r>
              <a:rPr lang="fi-FI" sz="2000" dirty="0" smtClean="0">
                <a:latin typeface="Courier New" pitchFamily="49" charset="0"/>
              </a:rPr>
              <a:t> *str2 = ”</a:t>
            </a:r>
            <a:r>
              <a:rPr lang="fi-FI" sz="2000" dirty="0" err="1" smtClean="0">
                <a:latin typeface="Courier New" pitchFamily="49" charset="0"/>
              </a:rPr>
              <a:t>hello</a:t>
            </a:r>
            <a:r>
              <a:rPr lang="fi-FI" sz="2000" dirty="0" smtClean="0">
                <a:latin typeface="Courier New" pitchFamily="49" charset="0"/>
              </a:rPr>
              <a:t> world2”;</a:t>
            </a:r>
          </a:p>
          <a:p>
            <a:pPr eaLnBrk="0" hangingPunct="0"/>
            <a:r>
              <a:rPr lang="fi-FI" sz="2000" dirty="0">
                <a:latin typeface="Courier New" pitchFamily="49" charset="0"/>
              </a:rPr>
              <a:t> </a:t>
            </a:r>
            <a:r>
              <a:rPr lang="fi-FI" sz="2000" dirty="0" smtClean="0">
                <a:latin typeface="Courier New" pitchFamily="49" charset="0"/>
              </a:rPr>
              <a:t>  printf(”str1 %p str2 %</a:t>
            </a:r>
            <a:r>
              <a:rPr lang="fi-FI" sz="2000" dirty="0" err="1" smtClean="0">
                <a:latin typeface="Courier New" pitchFamily="49" charset="0"/>
              </a:rPr>
              <a:t>p\n</a:t>
            </a:r>
            <a:r>
              <a:rPr lang="fi-FI" sz="2000" dirty="0" smtClean="0">
                <a:latin typeface="Courier New" pitchFamily="49" charset="0"/>
              </a:rPr>
              <a:t>”, str1, str2)</a:t>
            </a:r>
            <a:r>
              <a:rPr lang="fi-FI" sz="2000" dirty="0" smtClean="0">
                <a:latin typeface="Courier New" pitchFamily="49" charset="0"/>
              </a:rPr>
              <a:t>;</a:t>
            </a:r>
          </a:p>
          <a:p>
            <a:pPr eaLnBrk="0" hangingPunct="0"/>
            <a:r>
              <a:rPr lang="fi-FI" sz="2000" dirty="0" smtClean="0">
                <a:latin typeface="Courier New" pitchFamily="49" charset="0"/>
              </a:rPr>
              <a:t>   str1[0] = ’H’;</a:t>
            </a:r>
          </a:p>
          <a:p>
            <a:pPr eaLnBrk="0" hangingPunct="0"/>
            <a:r>
              <a:rPr lang="fi-FI" sz="2000" dirty="0">
                <a:latin typeface="Courier New" pitchFamily="49" charset="0"/>
              </a:rPr>
              <a:t> </a:t>
            </a:r>
            <a:r>
              <a:rPr lang="fi-FI" sz="2000" dirty="0" smtClean="0">
                <a:latin typeface="Courier New" pitchFamily="49" charset="0"/>
              </a:rPr>
              <a:t>  str2[0] = ’H’</a:t>
            </a:r>
          </a:p>
          <a:p>
            <a:pPr eaLnBrk="0" hangingPunct="0"/>
            <a:r>
              <a:rPr lang="fi-FI" sz="2000" dirty="0">
                <a:latin typeface="Courier New" pitchFamily="49" charset="0"/>
              </a:rPr>
              <a:t> </a:t>
            </a:r>
            <a:r>
              <a:rPr lang="fi-FI" sz="2000" dirty="0" smtClean="0">
                <a:latin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</a:rPr>
              <a:t> … </a:t>
            </a:r>
          </a:p>
          <a:p>
            <a:pPr eaLnBrk="0" hangingPunct="0"/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64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/>
              <a:t>Not all Bad Memory Access lead to immediate segmentation</a:t>
            </a:r>
            <a:endParaRPr lang="en-US" b="1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457200" y="6172200"/>
            <a:ext cx="8229600" cy="563563"/>
          </a:xfrm>
          <a:noFill/>
          <a:ln>
            <a:miter lim="800000"/>
            <a:headEnd/>
            <a:tailEnd/>
          </a:ln>
        </p:spPr>
        <p:txBody>
          <a:bodyPr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 smtClean="0"/>
              <a:t>Result </a:t>
            </a:r>
            <a:r>
              <a:rPr lang="en-US" dirty="0"/>
              <a:t>is </a:t>
            </a:r>
            <a:r>
              <a:rPr lang="en-US" dirty="0" smtClean="0"/>
              <a:t>system specific</a:t>
            </a:r>
            <a:endParaRPr lang="en-US" dirty="0"/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4196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609600" y="15748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243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 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762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3581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 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4648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5105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sz="18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sz="1800" dirty="0" err="1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976032"/>
              </p:ext>
            </p:extLst>
          </p:nvPr>
        </p:nvGraphicFramePr>
        <p:xfrm>
          <a:off x="2514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4318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2057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9600" y="5486400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087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Why a big deal?</a:t>
            </a:r>
          </a:p>
          <a:p>
            <a:pPr lvl="1" eaLnBrk="1" hangingPunct="1"/>
            <a:r>
              <a:rPr lang="en-US" dirty="0" smtClean="0"/>
              <a:t>It’s the #1 technical cause of security vulnerabilities</a:t>
            </a:r>
          </a:p>
          <a:p>
            <a:pPr lvl="2" eaLnBrk="1" hangingPunct="1"/>
            <a:r>
              <a:rPr lang="en-US" dirty="0" smtClean="0"/>
              <a:t>#1 overall cause is social engineering / user ignorance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</a:t>
            </a:r>
            <a:r>
              <a:rPr lang="en-US" dirty="0" smtClean="0"/>
              <a:t>ometimes referred to as stack smashing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061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err="1" smtClean="0"/>
              <a:t>Structs</a:t>
            </a:r>
            <a:r>
              <a:rPr lang="en-US" sz="2800" dirty="0" smtClean="0"/>
              <a:t> vs. Unions</a:t>
            </a:r>
            <a:endParaRPr lang="en-US" sz="2800" dirty="0" smtClean="0"/>
          </a:p>
          <a:p>
            <a:pPr>
              <a:defRPr/>
            </a:pPr>
            <a:r>
              <a:rPr lang="en-US" sz="2800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</a:t>
            </a:r>
            <a:r>
              <a:rPr lang="en-US" dirty="0" smtClean="0"/>
              <a:t>union vs.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334000"/>
            <a:ext cx="7896225" cy="1000124"/>
          </a:xfrm>
        </p:spPr>
        <p:txBody>
          <a:bodyPr/>
          <a:lstStyle/>
          <a:p>
            <a:r>
              <a:rPr lang="en-US" dirty="0" smtClean="0"/>
              <a:t>All members in a union start at the same location</a:t>
            </a:r>
          </a:p>
          <a:p>
            <a:pPr lvl="1"/>
            <a:r>
              <a:rPr lang="en-US" dirty="0" smtClean="0"/>
              <a:t>i.e. only one member can contain a value at a given time</a:t>
            </a:r>
            <a:endParaRPr lang="en-US" dirty="0"/>
          </a:p>
        </p:txBody>
      </p:sp>
      <p:sp>
        <p:nvSpPr>
          <p:cNvPr id="4" name="Rectangle 5"/>
          <p:cNvSpPr>
            <a:spLocks/>
          </p:cNvSpPr>
          <p:nvPr/>
        </p:nvSpPr>
        <p:spPr bwMode="auto">
          <a:xfrm>
            <a:off x="533400" y="1481136"/>
            <a:ext cx="36576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nion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my_union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b[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4];</a:t>
            </a:r>
          </a:p>
          <a:p>
            <a:pPr algn="l"/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union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my_union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U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635500" y="1447800"/>
            <a:ext cx="3657600" cy="1501775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bytes[4];</a:t>
            </a:r>
          </a:p>
          <a:p>
            <a:pPr algn="l"/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};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S;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40128"/>
              </p:ext>
            </p:extLst>
          </p:nvPr>
        </p:nvGraphicFramePr>
        <p:xfrm>
          <a:off x="250576" y="3393440"/>
          <a:ext cx="3048000" cy="7416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BD"/>
                    </a:solidFill>
                  </a:tcPr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5B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45090"/>
              </p:ext>
            </p:extLst>
          </p:nvPr>
        </p:nvGraphicFramePr>
        <p:xfrm>
          <a:off x="3657600" y="3505200"/>
          <a:ext cx="5486400" cy="370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/>
                <a:gridCol w="762000"/>
                <a:gridCol w="762000"/>
                <a:gridCol w="838200"/>
                <a:gridCol w="2362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0]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1]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2]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b[</a:t>
                      </a:r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3]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 bwMode="auto">
          <a:xfrm flipV="1">
            <a:off x="250576" y="4267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76200" y="45836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3276600" y="4267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895600" y="4572000"/>
            <a:ext cx="5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p+4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V="1">
            <a:off x="3657600" y="42672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483224" y="4583668"/>
            <a:ext cx="3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</a:t>
            </a:r>
            <a:endParaRPr lang="en-US" sz="1800" dirty="0" smtClean="0">
              <a:latin typeface="Calibri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V="1">
            <a:off x="6781800" y="4234934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400800" y="4539734"/>
            <a:ext cx="5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latin typeface="Calibri" pitchFamily="34" charset="0"/>
              </a:rPr>
              <a:t>p+4</a:t>
            </a:r>
            <a:endParaRPr lang="en-US" sz="1800" b="0" dirty="0" smtClean="0">
              <a:latin typeface="Calibri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9067800" y="4191000"/>
            <a:ext cx="0" cy="30480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8603505" y="4539734"/>
            <a:ext cx="540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p+8</a:t>
            </a:r>
            <a:endParaRPr lang="en-US" sz="18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97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union vs.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399"/>
            <a:ext cx="7896225" cy="1228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/>
          </p:cNvSpPr>
          <p:nvPr/>
        </p:nvSpPr>
        <p:spPr bwMode="auto">
          <a:xfrm>
            <a:off x="533400" y="1481136"/>
            <a:ext cx="36576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nion </a:t>
            </a:r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my_union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b[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4];</a:t>
            </a:r>
          </a:p>
          <a:p>
            <a:pPr algn="l"/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endParaRPr lang="en-US" sz="18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union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my_union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U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533400" y="3171021"/>
            <a:ext cx="34290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(U);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??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U.b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[3] = 0;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U.x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= 0x01020304;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U.b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3] = ??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7" name="Rectangle 6"/>
          <p:cNvSpPr>
            <a:spLocks/>
          </p:cNvSpPr>
          <p:nvPr/>
        </p:nvSpPr>
        <p:spPr bwMode="auto">
          <a:xfrm>
            <a:off x="4635500" y="1447800"/>
            <a:ext cx="3657600" cy="1501775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unsigned 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char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b[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4];</a:t>
            </a:r>
          </a:p>
          <a:p>
            <a:pPr algn="l"/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x</a:t>
            </a:r>
            <a:r>
              <a:rPr lang="en-US" sz="1800" dirty="0" smtClean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};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my_struct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S;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8" name="Rectangle 5"/>
          <p:cNvSpPr>
            <a:spLocks/>
          </p:cNvSpPr>
          <p:nvPr/>
        </p:nvSpPr>
        <p:spPr bwMode="auto">
          <a:xfrm>
            <a:off x="4635500" y="3171021"/>
            <a:ext cx="3657600" cy="1524000"/>
          </a:xfrm>
          <a:prstGeom prst="rect">
            <a:avLst/>
          </a:prstGeom>
          <a:solidFill>
            <a:srgbClr val="CC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sizeof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(S); //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sz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??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S.b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[3] = 0;</a:t>
            </a:r>
          </a:p>
          <a:p>
            <a:pPr algn="l"/>
            <a:r>
              <a:rPr lang="en-US" sz="18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.x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= 0x01020304;</a:t>
            </a:r>
          </a:p>
          <a:p>
            <a:pPr algn="l"/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.b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[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3] = ??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04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528638" y="1495424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typedef union {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unsigned u;</a:t>
            </a:r>
            <a:endParaRPr lang="en-US" sz="2400" b="1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bit_float_t;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604838" y="3289300"/>
            <a:ext cx="3898900" cy="12827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x;</a:t>
            </a:r>
          </a:p>
          <a:p>
            <a:pPr algn="l"/>
            <a:r>
              <a:rPr lang="en-US" sz="18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x.f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= 1.1;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//what is the value of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x.u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?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4876800" y="3060700"/>
            <a:ext cx="3886200" cy="18161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457200" indent="-457200" algn="l">
              <a:buFont typeface="+mj-lt"/>
              <a:buAutoNum type="alphaUcPeriod"/>
            </a:pPr>
            <a:r>
              <a:rPr lang="en-US" sz="2400" dirty="0" smtClean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1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0x03f8ccccd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0xf3ebdddc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0x03000000</a:t>
            </a:r>
          </a:p>
          <a:p>
            <a:pPr marL="457200" indent="-457200" algn="l">
              <a:buFont typeface="+mj-lt"/>
              <a:buAutoNum type="alphaUcPeriod"/>
            </a:pPr>
            <a:r>
              <a:rPr lang="en-US" dirty="0" smtClean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0x00000001</a:t>
            </a:r>
          </a:p>
          <a:p>
            <a:pPr marL="457200" indent="-457200" algn="l">
              <a:buFont typeface="+mj-lt"/>
              <a:buAutoNum type="alphaUcPeriod"/>
            </a:pPr>
            <a:endParaRPr lang="en-US" dirty="0">
              <a:latin typeface="Calibri Bold" charset="0"/>
              <a:ea typeface="Calibri Bold" charset="0"/>
              <a:cs typeface="Calibri Bold" charset="0"/>
              <a:sym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026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825500"/>
          </a:xfrm>
          <a:ln/>
        </p:spPr>
        <p:txBody>
          <a:bodyPr/>
          <a:lstStyle/>
          <a:p>
            <a:r>
              <a:rPr lang="en-US" dirty="0"/>
              <a:t>Allocate according to largest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609600" y="1828800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609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sz="1800" dirty="0"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8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902184"/>
              </p:ext>
            </p:extLst>
          </p:nvPr>
        </p:nvGraphicFramePr>
        <p:xfrm>
          <a:off x="342900" y="5715000"/>
          <a:ext cx="8554493" cy="762000"/>
        </p:xfrm>
        <a:graphic>
          <a:graphicData uri="http://schemas.openxmlformats.org/drawingml/2006/table">
            <a:tbl>
              <a:tblPr/>
              <a:tblGrid>
                <a:gridCol w="22805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320675"/>
                <a:gridCol w="639763"/>
                <a:gridCol w="639762"/>
                <a:gridCol w="320675"/>
                <a:gridCol w="320675"/>
                <a:gridCol w="320675"/>
                <a:gridCol w="320675"/>
                <a:gridCol w="639763"/>
                <a:gridCol w="635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237841"/>
              </p:ext>
            </p:extLst>
          </p:nvPr>
        </p:nvGraphicFramePr>
        <p:xfrm>
          <a:off x="4025900" y="19050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  <a:gridCol w="317500"/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x+8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909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Unions in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419599"/>
            <a:ext cx="7896225" cy="1914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432714" y="1676400"/>
            <a:ext cx="3758286" cy="4657724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ypedef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union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	char c;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	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	double v;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}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u_t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endParaRPr lang="en-US" sz="2000" dirty="0" smtClean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get_member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u_t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*u,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first)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if 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(first) 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  return U-&gt;c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}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else{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   return U-&gt;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[1];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4432300" y="1666876"/>
            <a:ext cx="4102100" cy="4657724"/>
          </a:xfrm>
          <a:prstGeom prst="rect">
            <a:avLst/>
          </a:prstGeom>
          <a:solidFill>
            <a:srgbClr val="CDF1C5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testl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esi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je .L2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movsbl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(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.L2: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Courier New Bold" charset="0"/>
              </a:rPr>
              <a:t>movl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4(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), %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  <a:sym typeface="Courier New Bold" charset="0"/>
              </a:rPr>
              <a:t>   ret</a:t>
            </a:r>
            <a:endParaRPr lang="en-US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  <a:p>
            <a:endParaRPr lang="en-US" sz="1800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95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 dirty="0" smtClean="0">
                <a:latin typeface="Calibri" pitchFamily="-96" charset="0"/>
              </a:rPr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Unions</a:t>
            </a:r>
          </a:p>
          <a:p>
            <a:pPr>
              <a:defRPr/>
            </a:pPr>
            <a:r>
              <a:rPr lang="en-US" dirty="0" smtClean="0">
                <a:solidFill>
                  <a:srgbClr val="7F7F7F"/>
                </a:solidFill>
              </a:rPr>
              <a:t>Memory layout</a:t>
            </a:r>
          </a:p>
          <a:p>
            <a:pPr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56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 smtClean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</a:p>
          <a:p>
            <a:pPr lvl="1"/>
            <a:r>
              <a:rPr lang="en-US" dirty="0" smtClean="0"/>
              <a:t>Runtime stack (8MB limit)</a:t>
            </a:r>
          </a:p>
          <a:p>
            <a:pPr lvl="1"/>
            <a:r>
              <a:rPr lang="en-US" dirty="0" smtClean="0"/>
              <a:t>E. </a:t>
            </a:r>
            <a:r>
              <a:rPr lang="en-US" dirty="0" err="1" smtClean="0"/>
              <a:t>g</a:t>
            </a:r>
            <a:r>
              <a:rPr lang="en-US" dirty="0" smtClean="0"/>
              <a:t>., local variables</a:t>
            </a:r>
          </a:p>
          <a:p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Dynamically allocated as needed</a:t>
            </a:r>
          </a:p>
          <a:p>
            <a:pPr lvl="1"/>
            <a:r>
              <a:rPr lang="en-US" dirty="0" smtClean="0"/>
              <a:t>When call  </a:t>
            </a:r>
            <a:r>
              <a:rPr lang="en-US" dirty="0" err="1" smtClean="0"/>
              <a:t>malloc</a:t>
            </a:r>
            <a:r>
              <a:rPr lang="en-US" dirty="0" smtClean="0"/>
              <a:t>(), </a:t>
            </a:r>
            <a:r>
              <a:rPr lang="en-US" dirty="0" err="1" smtClean="0"/>
              <a:t>calloc</a:t>
            </a:r>
            <a:r>
              <a:rPr lang="en-US" dirty="0" smtClean="0"/>
              <a:t>(), new()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Statically allocated data</a:t>
            </a:r>
          </a:p>
          <a:p>
            <a:pPr lvl="1"/>
            <a:r>
              <a:rPr lang="en-US" dirty="0" smtClean="0"/>
              <a:t>E.g., global </a:t>
            </a:r>
            <a:r>
              <a:rPr lang="en-US" dirty="0" err="1" smtClean="0"/>
              <a:t>vars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</a:t>
            </a:r>
            <a:r>
              <a:rPr lang="en-US" dirty="0" err="1" smtClean="0"/>
              <a:t>vars</a:t>
            </a:r>
            <a:r>
              <a:rPr lang="en-US" dirty="0" smtClean="0"/>
              <a:t>, string constants</a:t>
            </a:r>
          </a:p>
          <a:p>
            <a:r>
              <a:rPr lang="en-US" dirty="0" smtClean="0"/>
              <a:t>Text  / Shared Libraries</a:t>
            </a:r>
          </a:p>
          <a:p>
            <a:pPr lvl="1"/>
            <a:r>
              <a:rPr lang="en-US" dirty="0" smtClean="0"/>
              <a:t>Executable machine instructions</a:t>
            </a:r>
          </a:p>
          <a:p>
            <a:pPr lvl="1"/>
            <a:r>
              <a:rPr lang="en-US" dirty="0" smtClean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950402" y="6169580"/>
            <a:ext cx="21336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0" dirty="0" smtClean="0">
                <a:latin typeface="Calibri" pitchFamily="34" charset="0"/>
              </a:rPr>
              <a:t>Hex Address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4456982" y="914400"/>
            <a:ext cx="24010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00007FFFFFFFFFFF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5842202" y="6412468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000000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1041955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sz="1800" dirty="0">
                <a:latin typeface="Calibri" pitchFamily="34" charset="0"/>
                <a:cs typeface="+mn-cs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6858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6858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6858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5842202" y="6169580"/>
            <a:ext cx="101579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800" dirty="0" smtClean="0">
                <a:latin typeface="Courier New" pitchFamily="49" charset="0"/>
              </a:rPr>
              <a:t>400000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7581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7581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5181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189163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8364538" y="1047750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180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4563" y="1435100"/>
            <a:ext cx="633412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kern="0" dirty="0">
                <a:solidFill>
                  <a:srgbClr val="000000"/>
                </a:solidFill>
                <a:latin typeface="Calibri" pitchFamily="34" charset="0"/>
                <a:cs typeface="+mn-cs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688" y="304800"/>
            <a:ext cx="19494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not drawn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6858000" y="37338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sz="1800" dirty="0" smtClean="0">
                <a:latin typeface="Calibri" pitchFamily="34" charset="0"/>
              </a:rPr>
              <a:t>Libraries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30553</TotalTime>
  <Words>1037</Words>
  <Application>Microsoft Macintosh PowerPoint</Application>
  <PresentationFormat>On-screen Show (4:3)</PresentationFormat>
  <Paragraphs>282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template2007</vt:lpstr>
      <vt:lpstr>Machine-Level Programming V: Unions and Memory layout </vt:lpstr>
      <vt:lpstr>Today</vt:lpstr>
      <vt:lpstr>C union vs. struct</vt:lpstr>
      <vt:lpstr>C union vs. struct</vt:lpstr>
      <vt:lpstr>Using Union to Access Bit Patterns</vt:lpstr>
      <vt:lpstr>Union Allocation</vt:lpstr>
      <vt:lpstr>Unions in assembly</vt:lpstr>
      <vt:lpstr>Today</vt:lpstr>
      <vt:lpstr>x86-64 Linux Memory Layout</vt:lpstr>
      <vt:lpstr>Memory Allocation Example</vt:lpstr>
      <vt:lpstr>x86-64 Example Addresses</vt:lpstr>
      <vt:lpstr>Segmentation Fault</vt:lpstr>
      <vt:lpstr>Segmentation fault example</vt:lpstr>
      <vt:lpstr>Not all Bad Memory Access lead to immediate segmentation</vt:lpstr>
      <vt:lpstr>Memory Referencing Bug Example</vt:lpstr>
      <vt:lpstr>Such problems are a BIG deal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495</cp:revision>
  <cp:lastPrinted>2014-09-23T07:19:34Z</cp:lastPrinted>
  <dcterms:created xsi:type="dcterms:W3CDTF">2012-10-15T22:47:51Z</dcterms:created>
  <dcterms:modified xsi:type="dcterms:W3CDTF">2016-10-24T20:50:59Z</dcterms:modified>
</cp:coreProperties>
</file>