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36"/>
  </p:notesMasterIdLst>
  <p:handoutMasterIdLst>
    <p:handoutMasterId r:id="rId37"/>
  </p:handoutMasterIdLst>
  <p:sldIdLst>
    <p:sldId id="542" r:id="rId3"/>
    <p:sldId id="1069" r:id="rId4"/>
    <p:sldId id="977" r:id="rId5"/>
    <p:sldId id="954" r:id="rId6"/>
    <p:sldId id="955" r:id="rId7"/>
    <p:sldId id="957" r:id="rId8"/>
    <p:sldId id="1071" r:id="rId9"/>
    <p:sldId id="958" r:id="rId10"/>
    <p:sldId id="1072" r:id="rId11"/>
    <p:sldId id="1073" r:id="rId12"/>
    <p:sldId id="1074" r:id="rId13"/>
    <p:sldId id="1075" r:id="rId14"/>
    <p:sldId id="1083" r:id="rId15"/>
    <p:sldId id="1077" r:id="rId16"/>
    <p:sldId id="966" r:id="rId17"/>
    <p:sldId id="1067" r:id="rId18"/>
    <p:sldId id="1068" r:id="rId19"/>
    <p:sldId id="972" r:id="rId20"/>
    <p:sldId id="973" r:id="rId21"/>
    <p:sldId id="1043" r:id="rId22"/>
    <p:sldId id="1045" r:id="rId23"/>
    <p:sldId id="1044" r:id="rId24"/>
    <p:sldId id="1085" r:id="rId25"/>
    <p:sldId id="1046" r:id="rId26"/>
    <p:sldId id="1086" r:id="rId27"/>
    <p:sldId id="1076" r:id="rId28"/>
    <p:sldId id="1087" r:id="rId29"/>
    <p:sldId id="1088" r:id="rId30"/>
    <p:sldId id="1078" r:id="rId31"/>
    <p:sldId id="1079" r:id="rId32"/>
    <p:sldId id="1081" r:id="rId33"/>
    <p:sldId id="1080" r:id="rId34"/>
    <p:sldId id="1082" r:id="rId35"/>
  </p:sldIdLst>
  <p:sldSz cx="9144000" cy="6858000" type="screen4x3"/>
  <p:notesSz cx="7302500" cy="9586913"/>
  <p:custDataLst>
    <p:tags r:id="rId3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9999"/>
    <a:srgbClr val="D5F1CF"/>
    <a:srgbClr val="FFFFCC"/>
    <a:srgbClr val="F6F5BD"/>
    <a:srgbClr val="CDF1C5"/>
    <a:srgbClr val="990000"/>
    <a:srgbClr val="F1C7C7"/>
    <a:srgbClr val="EDEA77"/>
    <a:srgbClr val="A8E7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68" autoAdjust="0"/>
    <p:restoredTop sz="94921" autoAdjust="0"/>
  </p:normalViewPr>
  <p:slideViewPr>
    <p:cSldViewPr snapToObjects="1">
      <p:cViewPr varScale="1">
        <p:scale>
          <a:sx n="93" d="100"/>
          <a:sy n="93" d="100"/>
        </p:scale>
        <p:origin x="-2184" y="-104"/>
      </p:cViewPr>
      <p:guideLst>
        <p:guide orient="horz" pos="1536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43" d="100"/>
          <a:sy n="43" d="100"/>
        </p:scale>
        <p:origin x="-1936" y="-104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tags" Target="tags/tag1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4067047-E766-4254-821F-B27F8CFA1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64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FD8AD92D-85DC-42ED-A1F9-C1217E42E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2332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422CA9-8481-40C3-B5AE-2BC95BA0213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83169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81508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7287183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733726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70373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92836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9404402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3307391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3704780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55722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5588" y="50800"/>
            <a:ext cx="2081212" cy="6075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7188" y="50800"/>
            <a:ext cx="6096000" cy="6075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56332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650" y="371475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  <a:cs typeface="+mn-cs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9200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FF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2pPr>
      <a:lvl3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3pPr>
      <a:lvl4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4pPr>
      <a:lvl5pPr marL="119063" indent="-119063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50800"/>
            <a:ext cx="759142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8100" tIns="38100" rIns="38100" bIns="381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alibri Bold" charset="0"/>
              </a:rPr>
              <a:t>Click to edit Master title style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F5551B27-49BC-4291-80C6-707CDCF1D651}" type="slidenum">
              <a:rPr lang="en-US" sz="1000" smtClean="0">
                <a:solidFill>
                  <a:srgbClr val="000000"/>
                </a:solidFill>
                <a:latin typeface="Arial Narrow" pitchFamily="-96" charset="0"/>
                <a:ea typeface="ＭＳ Ｐゴシック" pitchFamily="-96" charset="-128"/>
                <a:cs typeface="ＭＳ Ｐゴシック" pitchFamily="-96" charset="-128"/>
                <a:sym typeface="Gill Sans" charset="0"/>
              </a:rPr>
              <a:pPr algn="ctr"/>
              <a:t>‹#›</a:t>
            </a:fld>
            <a:endParaRPr lang="en-US" sz="1000" b="0" dirty="0">
              <a:solidFill>
                <a:srgbClr val="000000"/>
              </a:solidFill>
              <a:latin typeface="Gill Sans" charset="0"/>
              <a:ea typeface="ヒラギノ角ゴ ProN W3" charset="-128"/>
              <a:cs typeface="ヒラギノ角ゴ ProN W3" charset="-128"/>
              <a:sym typeface="Gill Sans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946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xmlns:p14="http://schemas.microsoft.com/office/powerpoint/2010/main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Calibri Bold" charset="0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Bold" charset="0"/>
          <a:ea typeface="ヒラギノ角ゴ ProN W6" charset="-128"/>
          <a:cs typeface="ヒラギノ角ゴ ProN W6" charset="-128"/>
          <a:sym typeface="Calibri Bold" charset="0"/>
        </a:defRPr>
      </a:lvl9pPr>
    </p:titleStyle>
    <p:bodyStyle>
      <a:lvl1pPr marL="342900" indent="-342900" algn="l" rtl="0" fontAlgn="base">
        <a:spcBef>
          <a:spcPts val="600"/>
        </a:spcBef>
        <a:spcAft>
          <a:spcPct val="0"/>
        </a:spcAft>
        <a:buClr>
          <a:srgbClr val="990000"/>
        </a:buClr>
        <a:buSzPct val="60000"/>
        <a:buFont typeface="Wingdings 2" charset="2"/>
        <a:buChar char="¢"/>
        <a:defRPr sz="2400">
          <a:solidFill>
            <a:schemeClr val="tx1"/>
          </a:solidFill>
          <a:latin typeface="+mn-lt"/>
          <a:ea typeface="+mn-ea"/>
          <a:cs typeface="+mn-cs"/>
          <a:sym typeface="Calibri Bold" charset="0"/>
        </a:defRPr>
      </a:lvl1pPr>
      <a:lvl2pPr marL="742950" indent="-285750" algn="l" rtl="0" fontAlgn="base">
        <a:spcBef>
          <a:spcPts val="500"/>
        </a:spcBef>
        <a:spcAft>
          <a:spcPct val="0"/>
        </a:spcAft>
        <a:buClr>
          <a:srgbClr val="990000"/>
        </a:buClr>
        <a:buSzPct val="11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2pPr>
      <a:lvl3pPr marL="1143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80000"/>
        <a:buFont typeface="Wingdings" charset="2"/>
        <a:buChar char="§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3pPr>
      <a:lvl4pPr marL="1600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–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4pPr>
      <a:lvl5pPr marL="20574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5pPr>
      <a:lvl6pPr marL="25146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6pPr>
      <a:lvl7pPr marL="29718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7pPr>
      <a:lvl8pPr marL="34290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8pPr>
      <a:lvl9pPr marL="3886200" indent="-228600" algn="l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Calibri" charset="0"/>
        <a:buChar char="»"/>
        <a:defRPr sz="2000">
          <a:solidFill>
            <a:schemeClr val="tx1"/>
          </a:solidFill>
          <a:latin typeface="Calibri" charset="0"/>
          <a:ea typeface="ヒラギノ角ゴ ProN W3" charset="-128"/>
          <a:cs typeface="ヒラギノ角ゴ ProN W3" charset="-128"/>
          <a:sym typeface="Calibri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package" Target="../embeddings/Microsoft_Excel_Sheet1.xlsx"/><Relationship Id="rId5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4" Type="http://schemas.openxmlformats.org/officeDocument/2006/relationships/package" Target="../embeddings/Microsoft_Excel_Sheet2.xlsx"/><Relationship Id="rId5" Type="http://schemas.openxmlformats.org/officeDocument/2006/relationships/image" Target="../media/image1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2178050"/>
          </a:xfrm>
        </p:spPr>
        <p:txBody>
          <a:bodyPr/>
          <a:lstStyle/>
          <a:p>
            <a:pPr marL="0" indent="0" eaLnBrk="1" hangingPunct="1"/>
            <a:r>
              <a:rPr lang="en-US" dirty="0" smtClean="0"/>
              <a:t>Machine-Level Programming V:</a:t>
            </a:r>
            <a:br>
              <a:rPr lang="en-US" dirty="0" smtClean="0"/>
            </a:br>
            <a:r>
              <a:rPr lang="en-US" smtClean="0"/>
              <a:t>Buffer overflow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2000" b="0" dirty="0" smtClean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685800" y="4267200"/>
            <a:ext cx="7678738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Slides adapted from Bryant and </a:t>
            </a:r>
            <a:r>
              <a:rPr lang="en-US" dirty="0" err="1" smtClean="0"/>
              <a:t>O’Hallaron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Buffer Overflow Stack Example #2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$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  <a:endParaRPr lang="en-US" sz="1600" dirty="0" smtClean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  gets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. . .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/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</a:t>
            </a:r>
            <a:r>
              <a:rPr lang="en-US" sz="1800" b="0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After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19776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4006f1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add   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. . .</a:t>
            </a:r>
            <a:endParaRPr lang="en-US" sz="18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pitchFamily="34" charset="0"/>
              </a:rPr>
              <a:t>call_echo</a:t>
            </a:r>
            <a:r>
              <a:rPr lang="en-US" dirty="0" smtClean="0">
                <a:latin typeface="Calibri" pitchFamily="34" charset="0"/>
              </a:rPr>
              <a:t>: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38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390791" y="533400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 smtClean="0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0123456789012345678901234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Segmentation Fault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37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39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39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37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82663" y="6292334"/>
            <a:ext cx="4787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Overflowed buffer and corrupted return pointer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533400" y="2787290"/>
            <a:ext cx="1797050" cy="304800"/>
            <a:chOff x="2377022" y="2811289"/>
            <a:chExt cx="1797050" cy="304800"/>
          </a:xfrm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40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solidFill>
                  <a:srgbClr val="FF000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solidFill>
                  <a:srgbClr val="FF0000"/>
                </a:solidFill>
                <a:latin typeface="Courier New" pitchFamily="49" charset="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62481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Buffer Overflow Stack Example #3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$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  <a:endParaRPr lang="en-US" sz="1600" dirty="0" smtClean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  gets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. . .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/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</a:t>
            </a:r>
            <a:r>
              <a:rPr lang="en-US" sz="1800" b="0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After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19776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4006f1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add   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. . .</a:t>
            </a:r>
            <a:endParaRPr lang="en-US" sz="18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pitchFamily="34" charset="0"/>
              </a:rPr>
              <a:t>call_echo</a:t>
            </a:r>
            <a:r>
              <a:rPr lang="en-US" dirty="0" smtClean="0">
                <a:latin typeface="Calibri" pitchFamily="34" charset="0"/>
              </a:rPr>
              <a:t>: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38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390791" y="533400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 smtClean="0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012345678901234567890123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012345678901234567890123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37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39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39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37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82663" y="6292334"/>
            <a:ext cx="7276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Overflowed buffer, corrupted return pointer, but program seems to work!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533400" y="2819400"/>
            <a:ext cx="1797050" cy="304800"/>
            <a:chOff x="2377022" y="2811289"/>
            <a:chExt cx="1797050" cy="304800"/>
          </a:xfrm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40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Courier New" pitchFamily="49" charset="0"/>
                  <a:cs typeface="+mn-cs"/>
                </a:rPr>
                <a:t>06</a:t>
              </a:r>
              <a:endParaRPr lang="en-US" sz="1800" dirty="0">
                <a:solidFill>
                  <a:srgbClr val="00000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solidFill>
                  <a:srgbClr val="FF0000"/>
                </a:solidFill>
                <a:latin typeface="Courier New" pitchFamily="49" charset="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31051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1" y="493713"/>
            <a:ext cx="87630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Buffer Overflow Stack Example #3 Explained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</a:t>
            </a:r>
            <a:r>
              <a:rPr lang="en-US" sz="1800" b="0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After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2924175" y="1832820"/>
            <a:ext cx="4162425" cy="2582759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400600</a:t>
            </a:r>
            <a:r>
              <a:rPr lang="sk-SK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mov    </a:t>
            </a:r>
            <a:r>
              <a:rPr lang="sk-SK" sz="1800" dirty="0">
                <a:latin typeface="Courier New" pitchFamily="49" charset="0"/>
                <a:ea typeface="MS Mincho" pitchFamily="49" charset="-128"/>
              </a:rPr>
              <a:t>%rsp,%rbp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400603: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mov    </a:t>
            </a:r>
            <a:r>
              <a:rPr lang="sk-SK" sz="1800" dirty="0">
                <a:latin typeface="Courier New" pitchFamily="49" charset="0"/>
                <a:ea typeface="MS Mincho" pitchFamily="49" charset="-128"/>
              </a:rPr>
              <a:t>%rax,%rdx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400606: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shr    </a:t>
            </a:r>
            <a:r>
              <a:rPr lang="sk-SK" sz="1800" dirty="0">
                <a:latin typeface="Courier New" pitchFamily="49" charset="0"/>
                <a:ea typeface="MS Mincho" pitchFamily="49" charset="-128"/>
              </a:rPr>
              <a:t>$0x3f,%rdx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40060a: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add    </a:t>
            </a:r>
            <a:r>
              <a:rPr lang="sk-SK" sz="1800" dirty="0">
                <a:latin typeface="Courier New" pitchFamily="49" charset="0"/>
                <a:ea typeface="MS Mincho" pitchFamily="49" charset="-128"/>
              </a:rPr>
              <a:t>%rdx,%rax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40060d: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sar    </a:t>
            </a:r>
            <a:r>
              <a:rPr lang="sk-SK" sz="1800" dirty="0">
                <a:latin typeface="Courier New" pitchFamily="49" charset="0"/>
                <a:ea typeface="MS Mincho" pitchFamily="49" charset="-128"/>
              </a:rPr>
              <a:t>%rax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400610: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jne    400614</a:t>
            </a:r>
            <a:endParaRPr lang="sk-SK" sz="18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400612: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pop    </a:t>
            </a:r>
            <a:r>
              <a:rPr lang="sk-SK" sz="1800" dirty="0">
                <a:latin typeface="Courier New" pitchFamily="49" charset="0"/>
                <a:ea typeface="MS Mincho" pitchFamily="49" charset="-128"/>
              </a:rPr>
              <a:t>%rbp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sk-SK" sz="1800" dirty="0">
                <a:latin typeface="Courier New" pitchFamily="49" charset="0"/>
                <a:ea typeface="MS Mincho" pitchFamily="49" charset="-128"/>
              </a:rPr>
              <a:t>  400613: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</a:rPr>
              <a:t>retq </a:t>
            </a:r>
            <a:endParaRPr lang="en-US" sz="18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03525" y="1425919"/>
            <a:ext cx="2725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pitchFamily="34" charset="0"/>
              </a:rPr>
              <a:t>register_tm_clones</a:t>
            </a:r>
            <a:r>
              <a:rPr lang="en-US" dirty="0" smtClean="0">
                <a:latin typeface="Calibri" pitchFamily="34" charset="0"/>
              </a:rPr>
              <a:t>: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538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37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39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39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37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14400" y="5410200"/>
            <a:ext cx="53574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“Returns” to unrelated code</a:t>
            </a:r>
          </a:p>
          <a:p>
            <a:r>
              <a:rPr lang="en-US" sz="1800" dirty="0" smtClean="0">
                <a:latin typeface="Calibri" pitchFamily="34" charset="0"/>
              </a:rPr>
              <a:t>Lots of things happen, without modifying critical state</a:t>
            </a:r>
          </a:p>
          <a:p>
            <a:r>
              <a:rPr lang="en-US" sz="1800" dirty="0" smtClean="0">
                <a:latin typeface="Calibri" pitchFamily="34" charset="0"/>
              </a:rPr>
              <a:t>Eventually executes </a:t>
            </a:r>
            <a:r>
              <a:rPr lang="en-US" sz="1800" dirty="0" err="1" smtClean="0">
                <a:latin typeface="Courier"/>
                <a:cs typeface="Courier"/>
              </a:rPr>
              <a:t>retq</a:t>
            </a:r>
            <a:r>
              <a:rPr lang="en-US" sz="1800" b="0" dirty="0" smtClean="0">
                <a:latin typeface="Calibri"/>
                <a:cs typeface="Calibri"/>
              </a:rPr>
              <a:t> </a:t>
            </a:r>
            <a:r>
              <a:rPr lang="en-US" sz="1800" dirty="0" smtClean="0">
                <a:latin typeface="Calibri" pitchFamily="34" charset="0"/>
              </a:rPr>
              <a:t>back to </a:t>
            </a:r>
            <a:r>
              <a:rPr lang="en-US" sz="1800" dirty="0" smtClean="0">
                <a:latin typeface="Courier"/>
                <a:cs typeface="Courier"/>
              </a:rPr>
              <a:t>main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533400" y="2819400"/>
            <a:ext cx="1797050" cy="304800"/>
            <a:chOff x="2377022" y="2811289"/>
            <a:chExt cx="1797050" cy="304800"/>
          </a:xfrm>
        </p:grpSpPr>
        <p:sp>
          <p:nvSpPr>
            <p:cNvPr id="69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0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40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71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solidFill>
                    <a:srgbClr val="000000"/>
                  </a:solidFill>
                  <a:latin typeface="Courier New" pitchFamily="49" charset="0"/>
                  <a:cs typeface="+mn-cs"/>
                </a:rPr>
                <a:t>06</a:t>
              </a:r>
              <a:endParaRPr lang="en-US" sz="1800" dirty="0">
                <a:solidFill>
                  <a:srgbClr val="00000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72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solidFill>
                  <a:srgbClr val="FF0000"/>
                </a:solidFill>
                <a:latin typeface="Courier New" pitchFamily="49" charset="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747907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634582" cy="762000"/>
          </a:xfrm>
        </p:spPr>
        <p:txBody>
          <a:bodyPr/>
          <a:lstStyle/>
          <a:p>
            <a:r>
              <a:rPr lang="en-US" dirty="0" smtClean="0"/>
              <a:t>What’s the big deal about buffer overflow?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18" y="3124200"/>
            <a:ext cx="8475782" cy="2941369"/>
          </a:xfrm>
        </p:spPr>
        <p:txBody>
          <a:bodyPr/>
          <a:lstStyle/>
          <a:p>
            <a:r>
              <a:rPr lang="en-US" dirty="0" smtClean="0"/>
              <a:t>How does attackers take advantage of this bug?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overwrite with a carefully chosen return address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executes malicious code (injected by attacker or elsewhere in the running process)</a:t>
            </a:r>
          </a:p>
          <a:p>
            <a:r>
              <a:rPr lang="en-US" dirty="0" smtClean="0"/>
              <a:t>What can attackers do once they are executing code?</a:t>
            </a:r>
          </a:p>
          <a:p>
            <a:pPr lvl="1"/>
            <a:r>
              <a:rPr lang="en-US" dirty="0" smtClean="0"/>
              <a:t>To gain easier access, e.g. execute a shell</a:t>
            </a:r>
          </a:p>
          <a:p>
            <a:pPr lvl="1"/>
            <a:r>
              <a:rPr lang="en-US" dirty="0" smtClean="0"/>
              <a:t>Take advantage of the permissions granted to the hacked process</a:t>
            </a:r>
          </a:p>
          <a:p>
            <a:pPr lvl="2"/>
            <a:r>
              <a:rPr lang="en-US" dirty="0" smtClean="0"/>
              <a:t>if the process is running as “root”....</a:t>
            </a:r>
          </a:p>
          <a:p>
            <a:pPr lvl="2"/>
            <a:r>
              <a:rPr lang="en-US" dirty="0" smtClean="0"/>
              <a:t>read user database, send spam etc.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324600" y="1229872"/>
            <a:ext cx="2819400" cy="18133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//webserver code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</a:rPr>
              <a:t>read_user_request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() {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/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[200]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}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49275" y="1514475"/>
            <a:ext cx="5470525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00FF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 smtClean="0"/>
              <a:t>Systems software is often written in C:</a:t>
            </a:r>
          </a:p>
          <a:p>
            <a:pPr lvl="1"/>
            <a:r>
              <a:rPr lang="en-US" b="0" dirty="0" smtClean="0"/>
              <a:t>operating system, file systems, database, compilers, network servers, command shells, ...</a:t>
            </a:r>
          </a:p>
          <a:p>
            <a:pPr marL="0" indent="0">
              <a:buFont typeface="Wingdings 2" pitchFamily="18" charset="2"/>
              <a:buNone/>
            </a:pP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2390314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305800" cy="573088"/>
          </a:xfrm>
        </p:spPr>
        <p:txBody>
          <a:bodyPr/>
          <a:lstStyle/>
          <a:p>
            <a:pPr eaLnBrk="1" hangingPunct="1"/>
            <a:r>
              <a:rPr lang="en-US" dirty="0" smtClean="0"/>
              <a:t>Example exploit: Code </a:t>
            </a:r>
            <a:r>
              <a:rPr lang="en-US" dirty="0" smtClean="0"/>
              <a:t>Injection Attacks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562600"/>
            <a:ext cx="8255000" cy="1143000"/>
          </a:xfrm>
        </p:spPr>
        <p:txBody>
          <a:bodyPr anchor="ctr"/>
          <a:lstStyle/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 smtClean="0"/>
              <a:t>Input string contains byte representation of executable code</a:t>
            </a:r>
          </a:p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 smtClean="0"/>
              <a:t>Overwrite return address A with address of buffer B</a:t>
            </a:r>
          </a:p>
          <a:p>
            <a:pPr marL="160338" defTabSz="895350" eaLnBrk="1" hangingPunct="1">
              <a:lnSpc>
                <a:spcPct val="90000"/>
              </a:lnSpc>
            </a:pPr>
            <a:r>
              <a:rPr lang="en-US" sz="2000" dirty="0" smtClean="0"/>
              <a:t>When </a:t>
            </a:r>
            <a:r>
              <a:rPr lang="en-US" sz="2000" dirty="0" smtClean="0">
                <a:latin typeface="Courier New" pitchFamily="49" charset="0"/>
              </a:rPr>
              <a:t>Q</a:t>
            </a:r>
            <a:r>
              <a:rPr lang="en-US" sz="2000" dirty="0" smtClean="0"/>
              <a:t> executes</a:t>
            </a:r>
            <a:r>
              <a:rPr lang="en-US" sz="2000" dirty="0" smtClean="0">
                <a:latin typeface="Courier New" pitchFamily="49" charset="0"/>
              </a:rPr>
              <a:t> ret</a:t>
            </a:r>
            <a:r>
              <a:rPr lang="en-US" sz="2000" dirty="0" smtClean="0"/>
              <a:t>, will jump to exploit code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533400" y="3355975"/>
            <a:ext cx="24384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Q(</a:t>
            </a:r>
            <a:r>
              <a:rPr lang="en-US" sz="1800" dirty="0">
                <a:latin typeface="Courier New" pitchFamily="49" charset="0"/>
              </a:rPr>
              <a:t>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char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[64];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gets(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);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return ...;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33400" y="1911350"/>
            <a:ext cx="1828800" cy="12001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smtClean="0">
                <a:latin typeface="Courier New" pitchFamily="49" charset="0"/>
              </a:rPr>
              <a:t>P(</a:t>
            </a:r>
            <a:r>
              <a:rPr lang="en-US" sz="1800" dirty="0">
                <a:latin typeface="Courier New" pitchFamily="49" charset="0"/>
              </a:rPr>
              <a:t>){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smtClean="0">
                <a:latin typeface="Courier New" pitchFamily="49" charset="0"/>
              </a:rPr>
              <a:t>Q(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0730" name="Text Box 12"/>
          <p:cNvSpPr txBox="1">
            <a:spLocks noChangeArrowheads="1"/>
          </p:cNvSpPr>
          <p:nvPr/>
        </p:nvSpPr>
        <p:spPr bwMode="auto">
          <a:xfrm>
            <a:off x="2593975" y="2212975"/>
            <a:ext cx="911225" cy="92392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en-US" sz="1800" b="0">
                <a:latin typeface="Calibri" pitchFamily="34" charset="0"/>
              </a:rPr>
              <a:t>return</a:t>
            </a:r>
          </a:p>
          <a:p>
            <a:pPr eaLnBrk="0" hangingPunct="0"/>
            <a:r>
              <a:rPr lang="en-US" sz="1800" b="0">
                <a:latin typeface="Calibri" pitchFamily="34" charset="0"/>
              </a:rPr>
              <a:t>address</a:t>
            </a:r>
          </a:p>
          <a:p>
            <a:pPr eaLnBrk="0" hangingPunct="0"/>
            <a:r>
              <a:rPr lang="en-US" sz="1800" b="0">
                <a:latin typeface="Calibri" pitchFamily="34" charset="0"/>
              </a:rPr>
              <a:t>A</a:t>
            </a:r>
          </a:p>
        </p:txBody>
      </p:sp>
      <p:sp>
        <p:nvSpPr>
          <p:cNvPr id="30731" name="Line 13"/>
          <p:cNvSpPr>
            <a:spLocks noChangeShapeType="1"/>
          </p:cNvSpPr>
          <p:nvPr/>
        </p:nvSpPr>
        <p:spPr bwMode="auto">
          <a:xfrm flipH="1">
            <a:off x="1905000" y="2670175"/>
            <a:ext cx="6889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021138" y="1154113"/>
            <a:ext cx="4697008" cy="4203700"/>
            <a:chOff x="4021138" y="1154113"/>
            <a:chExt cx="4697008" cy="4203700"/>
          </a:xfrm>
        </p:grpSpPr>
        <p:sp>
          <p:nvSpPr>
            <p:cNvPr id="30726" name="Text Box 6"/>
            <p:cNvSpPr txBox="1">
              <a:spLocks noChangeArrowheads="1"/>
            </p:cNvSpPr>
            <p:nvPr/>
          </p:nvSpPr>
          <p:spPr bwMode="auto">
            <a:xfrm>
              <a:off x="5630863" y="1154113"/>
              <a:ext cx="2674937" cy="3698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0">
                  <a:latin typeface="Calibri" pitchFamily="34" charset="0"/>
                </a:rPr>
                <a:t>Stack after call to </a:t>
              </a:r>
              <a:r>
                <a:rPr lang="en-US" sz="1800">
                  <a:latin typeface="Courier New" pitchFamily="49" charset="0"/>
                </a:rPr>
                <a:t>gets()</a:t>
              </a:r>
            </a:p>
          </p:txBody>
        </p:sp>
        <p:sp>
          <p:nvSpPr>
            <p:cNvPr id="365575" name="Rectangle 7"/>
            <p:cNvSpPr>
              <a:spLocks noChangeArrowheads="1"/>
            </p:cNvSpPr>
            <p:nvPr/>
          </p:nvSpPr>
          <p:spPr bwMode="auto">
            <a:xfrm>
              <a:off x="5727700" y="2819400"/>
              <a:ext cx="10668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B</a:t>
              </a:r>
            </a:p>
          </p:txBody>
        </p:sp>
        <p:sp>
          <p:nvSpPr>
            <p:cNvPr id="365576" name="Rectangle 8"/>
            <p:cNvSpPr>
              <a:spLocks noChangeArrowheads="1"/>
            </p:cNvSpPr>
            <p:nvPr/>
          </p:nvSpPr>
          <p:spPr bwMode="auto">
            <a:xfrm>
              <a:off x="5727700" y="1600200"/>
              <a:ext cx="1066800" cy="1219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365579" name="Rectangle 11"/>
            <p:cNvSpPr>
              <a:spLocks noChangeArrowheads="1"/>
            </p:cNvSpPr>
            <p:nvPr/>
          </p:nvSpPr>
          <p:spPr bwMode="auto">
            <a:xfrm>
              <a:off x="5727700" y="4724400"/>
              <a:ext cx="1066800" cy="6223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30732" name="Text Box 14"/>
            <p:cNvSpPr txBox="1">
              <a:spLocks noChangeArrowheads="1"/>
            </p:cNvSpPr>
            <p:nvPr/>
          </p:nvSpPr>
          <p:spPr bwMode="auto">
            <a:xfrm>
              <a:off x="7162800" y="2023547"/>
              <a:ext cx="155534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 smtClean="0">
                  <a:latin typeface="Courier New" pitchFamily="49" charset="0"/>
                </a:rPr>
                <a:t>P</a:t>
              </a:r>
              <a:r>
                <a:rPr lang="en-US" sz="1800" b="0" dirty="0" smtClean="0">
                  <a:latin typeface="Courier New" pitchFamily="49" charset="0"/>
                </a:rPr>
                <a:t> </a:t>
              </a:r>
              <a:r>
                <a:rPr lang="en-US" sz="1800" b="0" dirty="0">
                  <a:latin typeface="Calibri" pitchFamily="34" charset="0"/>
                </a:rPr>
                <a:t>stack frame</a:t>
              </a:r>
            </a:p>
          </p:txBody>
        </p:sp>
        <p:sp>
          <p:nvSpPr>
            <p:cNvPr id="30733" name="Text Box 15"/>
            <p:cNvSpPr txBox="1">
              <a:spLocks noChangeArrowheads="1"/>
            </p:cNvSpPr>
            <p:nvPr/>
          </p:nvSpPr>
          <p:spPr bwMode="auto">
            <a:xfrm>
              <a:off x="7162800" y="4097615"/>
              <a:ext cx="1469009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 smtClean="0">
                  <a:latin typeface="Courier New" pitchFamily="49" charset="0"/>
                </a:rPr>
                <a:t>Q</a:t>
              </a:r>
              <a:r>
                <a:rPr lang="en-US" sz="1800" b="0" dirty="0" smtClean="0">
                  <a:latin typeface="Calibri" pitchFamily="34" charset="0"/>
                </a:rPr>
                <a:t> </a:t>
              </a:r>
              <a:r>
                <a:rPr lang="en-US" sz="1800" b="0" dirty="0">
                  <a:latin typeface="Calibri" pitchFamily="34" charset="0"/>
                </a:rPr>
                <a:t>stack frame</a:t>
              </a:r>
            </a:p>
          </p:txBody>
        </p:sp>
        <p:sp>
          <p:nvSpPr>
            <p:cNvPr id="30734" name="Text Box 16"/>
            <p:cNvSpPr txBox="1">
              <a:spLocks noChangeArrowheads="1"/>
            </p:cNvSpPr>
            <p:nvPr/>
          </p:nvSpPr>
          <p:spPr bwMode="auto">
            <a:xfrm>
              <a:off x="4975225" y="4478338"/>
              <a:ext cx="314325" cy="36988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B</a:t>
              </a:r>
            </a:p>
          </p:txBody>
        </p:sp>
        <p:sp>
          <p:nvSpPr>
            <p:cNvPr id="30735" name="Line 17"/>
            <p:cNvSpPr>
              <a:spLocks noChangeShapeType="1"/>
            </p:cNvSpPr>
            <p:nvPr/>
          </p:nvSpPr>
          <p:spPr bwMode="auto">
            <a:xfrm>
              <a:off x="5267325" y="4665663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65586" name="Rectangle 18"/>
            <p:cNvSpPr>
              <a:spLocks noChangeArrowheads="1"/>
            </p:cNvSpPr>
            <p:nvPr/>
          </p:nvSpPr>
          <p:spPr bwMode="auto">
            <a:xfrm>
              <a:off x="5727700" y="4078288"/>
              <a:ext cx="1066800" cy="6461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code</a:t>
              </a:r>
            </a:p>
          </p:txBody>
        </p:sp>
        <p:sp>
          <p:nvSpPr>
            <p:cNvPr id="365587" name="Rectangle 19"/>
            <p:cNvSpPr>
              <a:spLocks noChangeArrowheads="1"/>
            </p:cNvSpPr>
            <p:nvPr/>
          </p:nvSpPr>
          <p:spPr bwMode="auto">
            <a:xfrm>
              <a:off x="5727700" y="3159125"/>
              <a:ext cx="1065213" cy="9366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pad</a:t>
              </a:r>
            </a:p>
          </p:txBody>
        </p:sp>
        <p:sp>
          <p:nvSpPr>
            <p:cNvPr id="30738" name="Text Box 21"/>
            <p:cNvSpPr txBox="1">
              <a:spLocks noChangeArrowheads="1"/>
            </p:cNvSpPr>
            <p:nvPr/>
          </p:nvSpPr>
          <p:spPr bwMode="auto">
            <a:xfrm>
              <a:off x="4021138" y="3451225"/>
              <a:ext cx="1371600" cy="6461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sz="1800" b="0">
                  <a:latin typeface="Calibri" pitchFamily="34" charset="0"/>
                </a:rPr>
                <a:t>data written</a:t>
              </a:r>
            </a:p>
            <a:p>
              <a:pPr eaLnBrk="0" hangingPunct="0"/>
              <a:r>
                <a:rPr lang="en-US" sz="1800" b="0">
                  <a:latin typeface="Calibri" pitchFamily="34" charset="0"/>
                </a:rPr>
                <a:t>by </a:t>
              </a:r>
              <a:r>
                <a:rPr lang="en-US" sz="1800">
                  <a:latin typeface="Courier New" pitchFamily="49" charset="0"/>
                </a:rPr>
                <a:t>gets()</a:t>
              </a:r>
            </a:p>
          </p:txBody>
        </p:sp>
        <p:sp>
          <p:nvSpPr>
            <p:cNvPr id="30739" name="AutoShape 16"/>
            <p:cNvSpPr>
              <a:spLocks/>
            </p:cNvSpPr>
            <p:nvPr/>
          </p:nvSpPr>
          <p:spPr bwMode="auto">
            <a:xfrm rot="10800000">
              <a:off x="6892925" y="1600200"/>
              <a:ext cx="228600" cy="1600200"/>
            </a:xfrm>
            <a:prstGeom prst="leftBrace">
              <a:avLst>
                <a:gd name="adj1" fmla="val 74991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  <p:sp>
          <p:nvSpPr>
            <p:cNvPr id="30740" name="AutoShape 16"/>
            <p:cNvSpPr>
              <a:spLocks/>
            </p:cNvSpPr>
            <p:nvPr/>
          </p:nvSpPr>
          <p:spPr bwMode="auto">
            <a:xfrm rot="10800000">
              <a:off x="6892925" y="3200400"/>
              <a:ext cx="228600" cy="2157413"/>
            </a:xfrm>
            <a:prstGeom prst="leftBrace">
              <a:avLst>
                <a:gd name="adj1" fmla="val 74976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  <p:sp>
          <p:nvSpPr>
            <p:cNvPr id="30741" name="AutoShape 16"/>
            <p:cNvSpPr>
              <a:spLocks/>
            </p:cNvSpPr>
            <p:nvPr/>
          </p:nvSpPr>
          <p:spPr bwMode="auto">
            <a:xfrm rot="10800000" flipH="1">
              <a:off x="5359400" y="2819400"/>
              <a:ext cx="228600" cy="1905000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36700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534400" cy="573087"/>
          </a:xfrm>
        </p:spPr>
        <p:txBody>
          <a:bodyPr/>
          <a:lstStyle/>
          <a:p>
            <a:pPr eaLnBrk="1" hangingPunct="1"/>
            <a:r>
              <a:rPr lang="en-US" smtClean="0"/>
              <a:t>Exploits Based on Buffer Overflows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pPr eaLnBrk="1" hangingPunct="1"/>
            <a:r>
              <a:rPr lang="en-US" i="1" dirty="0" smtClean="0">
                <a:solidFill>
                  <a:srgbClr val="C00000"/>
                </a:solidFill>
              </a:rPr>
              <a:t>Buffer overflow bugs can allow remote machines to execute arbitrary code on victim machines</a:t>
            </a:r>
          </a:p>
          <a:p>
            <a:pPr eaLnBrk="1" hangingPunct="1"/>
            <a:r>
              <a:rPr lang="en-US" dirty="0" smtClean="0"/>
              <a:t>Common in real </a:t>
            </a:r>
            <a:r>
              <a:rPr lang="en-US" dirty="0" err="1" smtClean="0"/>
              <a:t>progams</a:t>
            </a:r>
            <a:endParaRPr lang="en-US" dirty="0" smtClean="0"/>
          </a:p>
          <a:p>
            <a:pPr eaLnBrk="1" hangingPunct="1"/>
            <a:r>
              <a:rPr lang="en-US" dirty="0" smtClean="0"/>
              <a:t>Examples across the decades</a:t>
            </a:r>
          </a:p>
          <a:p>
            <a:pPr lvl="1" eaLnBrk="1" hangingPunct="1"/>
            <a:r>
              <a:rPr lang="en-US" dirty="0" smtClean="0"/>
              <a:t>“Internet worm” (1988)</a:t>
            </a:r>
          </a:p>
          <a:p>
            <a:pPr lvl="1" eaLnBrk="1" hangingPunct="1"/>
            <a:r>
              <a:rPr lang="en-US" dirty="0" smtClean="0"/>
              <a:t>Attacks on Xbox</a:t>
            </a:r>
          </a:p>
          <a:p>
            <a:pPr lvl="1" eaLnBrk="1" hangingPunct="1"/>
            <a:r>
              <a:rPr lang="en-US" dirty="0" err="1" smtClean="0"/>
              <a:t>Jaibreaks</a:t>
            </a:r>
            <a:r>
              <a:rPr lang="en-US" dirty="0" smtClean="0"/>
              <a:t> on iPhone</a:t>
            </a:r>
          </a:p>
          <a:p>
            <a:pPr lvl="1" eaLnBrk="1" hangingPunct="1"/>
            <a:r>
              <a:rPr lang="en-US" dirty="0" smtClean="0"/>
              <a:t>… </a:t>
            </a:r>
          </a:p>
          <a:p>
            <a:pPr eaLnBrk="1" hangingPunct="1"/>
            <a:r>
              <a:rPr lang="en-US" dirty="0" smtClean="0">
                <a:sym typeface="Wingdings"/>
              </a:rPr>
              <a:t>Recent </a:t>
            </a:r>
            <a:r>
              <a:rPr lang="en-US" dirty="0">
                <a:sym typeface="Wingdings"/>
              </a:rPr>
              <a:t>measures make these attacks much more difficult</a:t>
            </a:r>
            <a:endParaRPr lang="en-US" dirty="0"/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5344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Example: the original Internet worm (1988)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pPr eaLnBrk="1" hangingPunct="1"/>
            <a:r>
              <a:rPr lang="en-US" dirty="0" smtClean="0"/>
              <a:t>Exploited a few vulnerabilities to spread</a:t>
            </a:r>
          </a:p>
          <a:p>
            <a:pPr lvl="1" eaLnBrk="1" hangingPunct="1"/>
            <a:r>
              <a:rPr lang="en-US" dirty="0" smtClean="0"/>
              <a:t>Early finger server (</a:t>
            </a:r>
            <a:r>
              <a:rPr lang="en-US" dirty="0" err="1" smtClean="0"/>
              <a:t>fingerd</a:t>
            </a:r>
            <a:r>
              <a:rPr lang="en-US" dirty="0" smtClean="0"/>
              <a:t>) used </a:t>
            </a:r>
            <a:r>
              <a:rPr lang="en-US" b="1" dirty="0" smtClean="0">
                <a:latin typeface="Courier New" pitchFamily="49" charset="0"/>
              </a:rPr>
              <a:t>gets()</a:t>
            </a:r>
            <a:r>
              <a:rPr lang="en-US" b="1" dirty="0" smtClean="0"/>
              <a:t> </a:t>
            </a:r>
            <a:r>
              <a:rPr lang="en-US" dirty="0" smtClean="0"/>
              <a:t>to read client inputs:</a:t>
            </a:r>
          </a:p>
          <a:p>
            <a:pPr lvl="2" eaLnBrk="1" hangingPunct="1"/>
            <a:r>
              <a:rPr lang="en-US" b="1" dirty="0" smtClean="0">
                <a:latin typeface="Courier New" pitchFamily="49" charset="0"/>
              </a:rPr>
              <a:t>finger </a:t>
            </a:r>
            <a:r>
              <a:rPr lang="en-US" b="1" dirty="0" err="1" smtClean="0">
                <a:latin typeface="Courier New" pitchFamily="49" charset="0"/>
              </a:rPr>
              <a:t>sexton@nyu.edu</a:t>
            </a:r>
            <a:endParaRPr lang="en-US" b="1" dirty="0" smtClean="0">
              <a:latin typeface="Courier New" pitchFamily="49" charset="0"/>
            </a:endParaRPr>
          </a:p>
          <a:p>
            <a:pPr lvl="1" eaLnBrk="1" hangingPunct="1"/>
            <a:r>
              <a:rPr lang="en-US" dirty="0" smtClean="0"/>
              <a:t>Worm attacked </a:t>
            </a:r>
            <a:r>
              <a:rPr lang="en-US" dirty="0" err="1" smtClean="0"/>
              <a:t>fingerd</a:t>
            </a:r>
            <a:r>
              <a:rPr lang="en-US" dirty="0" smtClean="0"/>
              <a:t> server by sending phony argument:</a:t>
            </a:r>
          </a:p>
          <a:p>
            <a:pPr lvl="2" eaLnBrk="1" hangingPunct="1"/>
            <a:r>
              <a:rPr lang="en-US" b="1" dirty="0" smtClean="0">
                <a:latin typeface="Courier New" pitchFamily="49" charset="0"/>
              </a:rPr>
              <a:t>finger</a:t>
            </a:r>
            <a:r>
              <a:rPr lang="en-US" b="1" i="1" dirty="0" smtClean="0">
                <a:latin typeface="Courier New" pitchFamily="49" charset="0"/>
              </a:rPr>
              <a:t> “exploit-code  padding  new-return-address”</a:t>
            </a:r>
          </a:p>
          <a:p>
            <a:pPr lvl="2" eaLnBrk="1" hangingPunct="1"/>
            <a:r>
              <a:rPr lang="en-US" dirty="0" smtClean="0"/>
              <a:t>exploit code: executed a root shell on the victim machine with a direct TCP connection to the attacker.</a:t>
            </a:r>
          </a:p>
          <a:p>
            <a:pPr eaLnBrk="1" hangingPunct="1"/>
            <a:r>
              <a:rPr lang="en-US" dirty="0" smtClean="0"/>
              <a:t>Once on a machine, scanned for other machines to attack</a:t>
            </a:r>
          </a:p>
          <a:p>
            <a:pPr lvl="1" eaLnBrk="1" hangingPunct="1"/>
            <a:r>
              <a:rPr lang="en-US" dirty="0"/>
              <a:t>i</a:t>
            </a:r>
            <a:r>
              <a:rPr lang="en-US" dirty="0" smtClean="0"/>
              <a:t>nvaded ~6000 computers in hours (10% of the Internet </a:t>
            </a:r>
            <a:r>
              <a:rPr lang="en-US" dirty="0" smtClean="0">
                <a:sym typeface="Wingdings"/>
              </a:rPr>
              <a:t> )</a:t>
            </a:r>
          </a:p>
          <a:p>
            <a:pPr lvl="2" eaLnBrk="1" hangingPunct="1"/>
            <a:r>
              <a:rPr lang="en-US" dirty="0">
                <a:sym typeface="Wingdings"/>
              </a:rPr>
              <a:t>s</a:t>
            </a:r>
            <a:r>
              <a:rPr lang="en-US" dirty="0" smtClean="0">
                <a:sym typeface="Wingdings"/>
              </a:rPr>
              <a:t>ee June 1989 article in </a:t>
            </a:r>
            <a:r>
              <a:rPr lang="en-US" i="1" dirty="0" smtClean="0">
                <a:sym typeface="Wingdings"/>
              </a:rPr>
              <a:t>Comm. of the ACM</a:t>
            </a:r>
            <a:endParaRPr lang="en-US" i="1" dirty="0" smtClean="0"/>
          </a:p>
          <a:p>
            <a:pPr lvl="1" eaLnBrk="1" hangingPunct="1"/>
            <a:r>
              <a:rPr lang="en-US" dirty="0"/>
              <a:t>t</a:t>
            </a:r>
            <a:r>
              <a:rPr lang="en-US" dirty="0" smtClean="0"/>
              <a:t>he young author of the worm was prosecuted…</a:t>
            </a:r>
          </a:p>
        </p:txBody>
      </p:sp>
    </p:spTree>
    <p:extLst>
      <p:ext uri="{BB962C8B-B14F-4D97-AF65-F5344CB8AC3E}">
        <p14:creationId xmlns:p14="http://schemas.microsoft.com/office/powerpoint/2010/main" val="13797230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87630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OK, what to do about buffer overflow attacks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pPr eaLnBrk="1" hangingPunct="1"/>
            <a:r>
              <a:rPr lang="en-US" dirty="0" smtClean="0"/>
              <a:t>Write correct code: avoid overflow vulnerabilities</a:t>
            </a:r>
          </a:p>
          <a:p>
            <a:pPr lvl="2" eaLnBrk="1" hangingPunct="1"/>
            <a:endParaRPr lang="en-US" dirty="0" smtClean="0"/>
          </a:p>
          <a:p>
            <a:pPr eaLnBrk="1" hangingPunct="1"/>
            <a:r>
              <a:rPr lang="en-US" dirty="0" smtClean="0"/>
              <a:t>Mitigate attack despite buggy code</a:t>
            </a: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5954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457200"/>
            <a:ext cx="8658225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Avoid Overflow Vulnerabilities in Code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4038600"/>
            <a:ext cx="8091487" cy="248285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dirty="0" smtClean="0"/>
              <a:t>Better coding practices</a:t>
            </a:r>
          </a:p>
          <a:p>
            <a:pPr lvl="1" eaLnBrk="1" hangingPunct="1">
              <a:lnSpc>
                <a:spcPct val="85000"/>
              </a:lnSpc>
            </a:pPr>
            <a:r>
              <a:rPr lang="en-US" dirty="0" smtClean="0"/>
              <a:t>e.g. use library routines that limit string lengths, </a:t>
            </a:r>
            <a:r>
              <a:rPr lang="en-US" b="1" dirty="0" err="1" smtClean="0">
                <a:latin typeface="Courier New" pitchFamily="49" charset="0"/>
              </a:rPr>
              <a:t>fgets</a:t>
            </a:r>
            <a:r>
              <a:rPr lang="en-US" dirty="0" smtClean="0"/>
              <a:t> instead of </a:t>
            </a:r>
            <a:r>
              <a:rPr lang="en-US" b="1" dirty="0" smtClean="0">
                <a:latin typeface="Courier New" pitchFamily="49" charset="0"/>
              </a:rPr>
              <a:t>gets,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strncpy</a:t>
            </a:r>
            <a:r>
              <a:rPr lang="en-US" dirty="0" smtClean="0"/>
              <a:t> instead of </a:t>
            </a:r>
            <a:r>
              <a:rPr lang="en-US" b="1" dirty="0" err="1" smtClean="0">
                <a:latin typeface="Courier New" pitchFamily="49" charset="0"/>
              </a:rPr>
              <a:t>strcpy</a:t>
            </a:r>
            <a:endParaRPr lang="en-US" b="1" dirty="0" smtClean="0">
              <a:latin typeface="Courier New" pitchFamily="49" charset="0"/>
            </a:endParaRPr>
          </a:p>
          <a:p>
            <a:pPr eaLnBrk="1" hangingPunct="1">
              <a:lnSpc>
                <a:spcPct val="97000"/>
              </a:lnSpc>
            </a:pPr>
            <a:r>
              <a:rPr lang="en-US" dirty="0" smtClean="0"/>
              <a:t>Use a memory-safe language instead of C</a:t>
            </a:r>
          </a:p>
          <a:p>
            <a:pPr eaLnBrk="1" hangingPunct="1">
              <a:lnSpc>
                <a:spcPct val="97000"/>
              </a:lnSpc>
            </a:pPr>
            <a:r>
              <a:rPr lang="en-US" dirty="0" smtClean="0"/>
              <a:t>bug finding tools?</a:t>
            </a:r>
          </a:p>
          <a:p>
            <a:pPr eaLnBrk="1" hangingPunct="1">
              <a:lnSpc>
                <a:spcPct val="97000"/>
              </a:lnSpc>
            </a:pPr>
            <a:endParaRPr lang="en-US" dirty="0" smtClean="0"/>
          </a:p>
          <a:p>
            <a:pPr eaLnBrk="1" hangingPunct="1">
              <a:lnSpc>
                <a:spcPct val="97000"/>
              </a:lnSpc>
            </a:pPr>
            <a:endParaRPr lang="en-US" dirty="0" smtClean="0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609600" y="1447800"/>
            <a:ext cx="5943600" cy="202876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    char buf[4];  /* Way too small! */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    fgets(buf, 4, stdin);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    puts(buf);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 smtClean="0"/>
              <a:t>Mitigate BO attacks despite buggy code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8777287" cy="3319462"/>
          </a:xfrm>
        </p:spPr>
        <p:txBody>
          <a:bodyPr/>
          <a:lstStyle/>
          <a:p>
            <a:pPr eaLnBrk="1" hangingPunct="1"/>
            <a:r>
              <a:rPr lang="en-US" dirty="0" smtClean="0"/>
              <a:t>A buffer overflow attack typically needs two components: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ontrol-flow hijacking</a:t>
            </a:r>
          </a:p>
          <a:p>
            <a:pPr marL="1314450" lvl="2" indent="-457200" eaLnBrk="1" hangingPunct="1"/>
            <a:r>
              <a:rPr lang="en-US" dirty="0" smtClean="0"/>
              <a:t>overwrite a code pointer (e.g. return address) that’s later invoked</a:t>
            </a:r>
          </a:p>
          <a:p>
            <a:pPr marL="914400" lvl="1" indent="-457200" eaLnBrk="1" hangingPunct="1">
              <a:buFont typeface="+mj-lt"/>
              <a:buAutoNum type="arabicPeriod"/>
            </a:pPr>
            <a:r>
              <a:rPr lang="en-US" dirty="0" smtClean="0"/>
              <a:t>Need some interesting code in the process’ memory</a:t>
            </a:r>
          </a:p>
          <a:p>
            <a:pPr marL="1314450" lvl="2" indent="-457200" eaLnBrk="1" hangingPunct="1"/>
            <a:r>
              <a:rPr lang="en-US" dirty="0" smtClean="0"/>
              <a:t>e.g. put code in the buffer</a:t>
            </a:r>
          </a:p>
          <a:p>
            <a:pPr marL="1314450" lvl="2" indent="-457200" eaLnBrk="1" hangingPunct="1"/>
            <a:r>
              <a:rPr lang="en-US" dirty="0"/>
              <a:t>P</a:t>
            </a:r>
            <a:r>
              <a:rPr lang="en-US" dirty="0" smtClean="0"/>
              <a:t>rocess already contains a lot of code in predictable location</a:t>
            </a:r>
          </a:p>
          <a:p>
            <a:pPr marL="514350" indent="-457200" eaLnBrk="1" hangingPunct="1"/>
            <a:r>
              <a:rPr lang="en-US" dirty="0" smtClean="0"/>
              <a:t>How to mitigate attacks? make #1 or #2 hard</a:t>
            </a:r>
          </a:p>
          <a:p>
            <a:pPr marL="914400" lvl="1" indent="-457200" eaLnBrk="1" hangingPunct="1">
              <a:buFont typeface="+mj-lt"/>
              <a:buAutoNum type="arabicPeriod"/>
            </a:pPr>
            <a:endParaRPr lang="en-US" dirty="0" smtClean="0"/>
          </a:p>
          <a:p>
            <a:pPr marL="457200" lvl="1" indent="0" eaLnBrk="1" hangingPunct="1">
              <a:buNone/>
            </a:pPr>
            <a:endParaRPr lang="en-US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632303"/>
              </p:ext>
            </p:extLst>
          </p:nvPr>
        </p:nvGraphicFramePr>
        <p:xfrm>
          <a:off x="1143000" y="3425825"/>
          <a:ext cx="6858000" cy="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5" name="Worksheet" r:id="rId4" imgW="31750000" imgH="25400" progId="Excel.Sheet.12">
                  <p:embed/>
                </p:oleObj>
              </mc:Choice>
              <mc:Fallback>
                <p:oleObj name="Worksheet" r:id="rId4" imgW="31750000" imgH="25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3000" y="3425825"/>
                        <a:ext cx="6858000" cy="4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/>
          </p:cNvSpPr>
          <p:nvPr/>
        </p:nvSpPr>
        <p:spPr bwMode="auto">
          <a:xfrm>
            <a:off x="8062913" y="22225"/>
            <a:ext cx="1320800" cy="1778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l"/>
            <a:r>
              <a:rPr lang="en-US" sz="1200">
                <a:solidFill>
                  <a:srgbClr val="FFFFFF"/>
                </a:solidFill>
                <a:ea typeface="Gill Sans" charset="0"/>
                <a:cs typeface="Gill Sans" charset="0"/>
              </a:rPr>
              <a:t>Carnegie Mellon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xfrm>
            <a:off x="357188" y="50800"/>
            <a:ext cx="8558212" cy="1549400"/>
          </a:xfrm>
          <a:ln/>
        </p:spPr>
        <p:txBody>
          <a:bodyPr/>
          <a:lstStyle/>
          <a:p>
            <a:pPr marL="119063" indent="-119063"/>
            <a:r>
              <a:rPr lang="en-US" b="1" dirty="0" smtClean="0">
                <a:solidFill>
                  <a:srgbClr val="0000FF"/>
                </a:solidFill>
              </a:rPr>
              <a:t>Recall: Memory </a:t>
            </a:r>
            <a:r>
              <a:rPr lang="en-US" b="1" dirty="0">
                <a:solidFill>
                  <a:srgbClr val="0000FF"/>
                </a:solidFill>
              </a:rPr>
              <a:t>Referencing Bug Example</a:t>
            </a:r>
          </a:p>
        </p:txBody>
      </p:sp>
      <p:sp>
        <p:nvSpPr>
          <p:cNvPr id="18437" name="Rectangle 5"/>
          <p:cNvSpPr>
            <a:spLocks/>
          </p:cNvSpPr>
          <p:nvPr/>
        </p:nvSpPr>
        <p:spPr bwMode="auto">
          <a:xfrm>
            <a:off x="825500" y="4267200"/>
            <a:ext cx="7327900" cy="1828800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>
            <a:prstTxWarp prst="textNoShape">
              <a:avLst/>
            </a:prstTxWarp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fun(0)  ➙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fun(1)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3.14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fun(2)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3.1399998664856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fun(3)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2.00000061035156</a:t>
            </a:r>
            <a:endParaRPr lang="en-US" sz="2400" dirty="0">
              <a:solidFill>
                <a:schemeClr val="tx1"/>
              </a:solidFill>
              <a:latin typeface="Arial Narrow" charset="0"/>
              <a:ea typeface="Lucida Grande" charset="0"/>
              <a:cs typeface="Lucida Grande" charset="0"/>
              <a:sym typeface="Arial Narrow" charset="0"/>
            </a:endParaRP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fun(4)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3.14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fun</a:t>
            </a:r>
            <a:r>
              <a:rPr lang="en-US" sz="1800" dirty="0" smtClean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(6)  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Zapf Dingbats" charset="2"/>
                <a:cs typeface="Zapf Dingbats" charset="2"/>
                <a:sym typeface="Courier New" charset="0"/>
              </a:rPr>
              <a:t>➙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Monaco" charset="0"/>
                <a:cs typeface="Monaco" charset="0"/>
                <a:sym typeface="Courier New" charset="0"/>
              </a:rPr>
              <a:t>	</a:t>
            </a:r>
            <a:r>
              <a:rPr lang="en-US" sz="1800" dirty="0" smtClean="0">
                <a:solidFill>
                  <a:schemeClr val="tx1"/>
                </a:solidFill>
                <a:latin typeface="Calibri"/>
                <a:ea typeface="Monaco" charset="0"/>
                <a:cs typeface="Calibri"/>
                <a:sym typeface="Courier New" charset="0"/>
              </a:rPr>
              <a:t>Segmentation fault</a:t>
            </a:r>
            <a:endParaRPr lang="en-US" sz="1800" dirty="0">
              <a:solidFill>
                <a:schemeClr val="tx1"/>
              </a:solidFill>
              <a:latin typeface="Courier New" charset="0"/>
              <a:ea typeface="Monaco" charset="0"/>
              <a:cs typeface="Monaco" charset="0"/>
              <a:sym typeface="Courier New" charset="0"/>
            </a:endParaRPr>
          </a:p>
        </p:txBody>
      </p:sp>
      <p:sp>
        <p:nvSpPr>
          <p:cNvPr id="18436" name="Rectangle 4"/>
          <p:cNvSpPr>
            <a:spLocks/>
          </p:cNvSpPr>
          <p:nvPr/>
        </p:nvSpPr>
        <p:spPr bwMode="auto">
          <a:xfrm>
            <a:off x="838200" y="1295400"/>
            <a:ext cx="2971800" cy="2697163"/>
          </a:xfrm>
          <a:prstGeom prst="rect">
            <a:avLst/>
          </a:prstGeom>
          <a:solidFill>
            <a:srgbClr val="F8F6D9"/>
          </a:solidFill>
          <a:ln w="635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63500" tIns="63500" rIns="63500" bIns="63500">
            <a:prstTxWarp prst="textNoShape">
              <a:avLst/>
            </a:prstTxWarp>
          </a:bodyPr>
          <a:lstStyle/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typedef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{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a[2];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double d;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double 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fun(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) {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volatile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struct_t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s;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= 3.14;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s.a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[</a:t>
            </a:r>
            <a:r>
              <a:rPr lang="en-US" sz="1600" b="1" dirty="0" err="1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] = 1073741824; </a:t>
            </a:r>
            <a:endParaRPr lang="en-US" sz="1600" b="1" dirty="0" smtClean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dirty="0"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dirty="0" smtClean="0">
                <a:latin typeface="Courier New"/>
                <a:ea typeface="Monaco" charset="0"/>
                <a:cs typeface="Courier New"/>
                <a:sym typeface="Monaco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return </a:t>
            </a:r>
            <a:r>
              <a:rPr lang="en-US" sz="1600" b="1" dirty="0" err="1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s.d</a:t>
            </a:r>
            <a:r>
              <a:rPr lang="en-US" sz="1600" b="1" dirty="0" smtClean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;</a:t>
            </a:r>
            <a:endParaRPr lang="en-US" sz="1600" b="1" dirty="0">
              <a:solidFill>
                <a:schemeClr val="tx1"/>
              </a:solidFill>
              <a:latin typeface="Courier New"/>
              <a:ea typeface="Monaco" charset="0"/>
              <a:cs typeface="Courier New"/>
              <a:sym typeface="Monaco" charset="0"/>
            </a:endParaRPr>
          </a:p>
          <a:p>
            <a:pPr algn="l">
              <a:tabLst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  <a:tab pos="914400" algn="l"/>
                <a:tab pos="2286000" algn="l"/>
              </a:tabLst>
            </a:pPr>
            <a:r>
              <a:rPr lang="en-US" sz="1600" b="1" dirty="0">
                <a:solidFill>
                  <a:schemeClr val="tx1"/>
                </a:solidFill>
                <a:latin typeface="Courier New"/>
                <a:ea typeface="Monaco" charset="0"/>
                <a:cs typeface="Courier New"/>
                <a:sym typeface="Monaco" charset="0"/>
              </a:rPr>
              <a:t>}</a:t>
            </a:r>
          </a:p>
        </p:txBody>
      </p:sp>
      <p:graphicFrame>
        <p:nvGraphicFramePr>
          <p:cNvPr id="9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540882"/>
              </p:ext>
            </p:extLst>
          </p:nvPr>
        </p:nvGraphicFramePr>
        <p:xfrm>
          <a:off x="5867400" y="1447800"/>
          <a:ext cx="1855764" cy="2667000"/>
        </p:xfrm>
        <a:graphic>
          <a:graphicData uri="http://schemas.openxmlformats.org/drawingml/2006/table">
            <a:tbl>
              <a:tblPr/>
              <a:tblGrid>
                <a:gridCol w="1638300"/>
                <a:gridCol w="217464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ea typeface="Monaco" charset="0"/>
                          <a:cs typeface="Calibri"/>
                          <a:sym typeface="Monaco" charset="0"/>
                        </a:rPr>
                        <a:t>Critical State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ourier New"/>
                          <a:sym typeface="Monaco" charset="0"/>
                        </a:rPr>
                        <a:t>?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Monaco" charset="0"/>
                          <a:cs typeface="Courier New"/>
                          <a:sym typeface="Monaco" charset="0"/>
                        </a:rPr>
                        <a:t>?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onaco" charset="0"/>
                        <a:cs typeface="Courier New"/>
                        <a:sym typeface="Monaco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d7 ... d4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d3 ... d0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a[1]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/>
                          <a:ea typeface="Monaco" charset="0"/>
                          <a:cs typeface="Courier New"/>
                          <a:sym typeface="Monaco" charset="0"/>
                        </a:rPr>
                        <a:t>a[0]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ea typeface="Arial Narrow" charset="0"/>
                        <a:cs typeface="Calibri"/>
                        <a:sym typeface="Arial Narrow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AutoShape 6"/>
          <p:cNvSpPr>
            <a:spLocks/>
          </p:cNvSpPr>
          <p:nvPr/>
        </p:nvSpPr>
        <p:spPr bwMode="auto">
          <a:xfrm>
            <a:off x="7467600" y="2590800"/>
            <a:ext cx="361950" cy="1524000"/>
          </a:xfrm>
          <a:custGeom>
            <a:avLst/>
            <a:gdLst>
              <a:gd name="T0" fmla="*/ 10800 w 21600"/>
              <a:gd name="T1" fmla="*/ 10800 h 21600"/>
            </a:gdLst>
            <a:ahLst/>
            <a:cxnLst>
              <a:cxn ang="0">
                <a:pos x="T0" y="T1"/>
              </a:cxn>
            </a:cxnLst>
            <a:rect l="0" t="0" r="r" b="b"/>
            <a:pathLst>
              <a:path w="21600" h="21600">
                <a:moveTo>
                  <a:pt x="0" y="0"/>
                </a:moveTo>
                <a:cubicBezTo>
                  <a:pt x="5965" y="0"/>
                  <a:pt x="10800" y="631"/>
                  <a:pt x="10800" y="1409"/>
                </a:cubicBezTo>
                <a:lnTo>
                  <a:pt x="10800" y="9391"/>
                </a:lnTo>
                <a:cubicBezTo>
                  <a:pt x="10800" y="10169"/>
                  <a:pt x="15635" y="10800"/>
                  <a:pt x="21600" y="10800"/>
                </a:cubicBezTo>
                <a:cubicBezTo>
                  <a:pt x="15635" y="10800"/>
                  <a:pt x="10800" y="11431"/>
                  <a:pt x="10800" y="12209"/>
                </a:cubicBezTo>
                <a:lnTo>
                  <a:pt x="10800" y="20191"/>
                </a:lnTo>
                <a:cubicBezTo>
                  <a:pt x="10800" y="20969"/>
                  <a:pt x="5965" y="21600"/>
                  <a:pt x="0" y="21600"/>
                </a:cubicBezTo>
              </a:path>
            </a:pathLst>
          </a:custGeom>
          <a:noFill/>
          <a:ln w="28575" cap="flat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72400" y="3154009"/>
            <a:ext cx="1292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err="1" smtClean="0">
                <a:solidFill>
                  <a:schemeClr val="tx1"/>
                </a:solidFill>
                <a:latin typeface="Courier New" charset="0"/>
                <a:ea typeface="Courier New" charset="0"/>
                <a:cs typeface="Courier New" charset="0"/>
                <a:sym typeface="Courier New" charset="0"/>
              </a:rPr>
              <a:t>struct_t</a:t>
            </a:r>
            <a:endParaRPr lang="en-US" sz="1800" dirty="0"/>
          </a:p>
        </p:txBody>
      </p:sp>
      <p:grpSp>
        <p:nvGrpSpPr>
          <p:cNvPr id="6" name="Group 5"/>
          <p:cNvGrpSpPr/>
          <p:nvPr/>
        </p:nvGrpSpPr>
        <p:grpSpPr>
          <a:xfrm>
            <a:off x="4787145" y="2952690"/>
            <a:ext cx="1080255" cy="400110"/>
            <a:chOff x="4787145" y="2952690"/>
            <a:chExt cx="1080255" cy="400110"/>
          </a:xfrm>
        </p:grpSpPr>
        <p:cxnSp>
          <p:nvCxnSpPr>
            <p:cNvPr id="4" name="Straight Arrow Connector 3"/>
            <p:cNvCxnSpPr/>
            <p:nvPr/>
          </p:nvCxnSpPr>
          <p:spPr bwMode="auto">
            <a:xfrm>
              <a:off x="5410200" y="3154009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" name="TextBox 4"/>
            <p:cNvSpPr txBox="1"/>
            <p:nvPr/>
          </p:nvSpPr>
          <p:spPr>
            <a:xfrm>
              <a:off x="4787145" y="2952690"/>
              <a:ext cx="6992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err="1" smtClean="0"/>
                <a:t>s.a</a:t>
              </a:r>
              <a:r>
                <a:rPr lang="en-US" sz="2000" b="0" dirty="0" smtClean="0"/>
                <a:t>[2]</a:t>
              </a:r>
              <a:endParaRPr lang="en-US" sz="2000" b="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787145" y="2590800"/>
            <a:ext cx="1080255" cy="400110"/>
            <a:chOff x="4787145" y="2952690"/>
            <a:chExt cx="1080255" cy="400110"/>
          </a:xfrm>
        </p:grpSpPr>
        <p:cxnSp>
          <p:nvCxnSpPr>
            <p:cNvPr id="19" name="Straight Arrow Connector 18"/>
            <p:cNvCxnSpPr/>
            <p:nvPr/>
          </p:nvCxnSpPr>
          <p:spPr bwMode="auto">
            <a:xfrm>
              <a:off x="5410200" y="3154009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4787145" y="2952690"/>
              <a:ext cx="6992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err="1" smtClean="0"/>
                <a:t>s.a</a:t>
              </a:r>
              <a:r>
                <a:rPr lang="en-US" sz="2000" b="0" dirty="0" smtClean="0"/>
                <a:t>[3]</a:t>
              </a:r>
              <a:endParaRPr lang="en-US" sz="2000" b="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787145" y="2266890"/>
            <a:ext cx="1080255" cy="400110"/>
            <a:chOff x="4787145" y="2952690"/>
            <a:chExt cx="1080255" cy="400110"/>
          </a:xfrm>
        </p:grpSpPr>
        <p:cxnSp>
          <p:nvCxnSpPr>
            <p:cNvPr id="22" name="Straight Arrow Connector 21"/>
            <p:cNvCxnSpPr/>
            <p:nvPr/>
          </p:nvCxnSpPr>
          <p:spPr bwMode="auto">
            <a:xfrm>
              <a:off x="5410200" y="3154009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4787145" y="2952690"/>
              <a:ext cx="6992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err="1" smtClean="0"/>
                <a:t>s.a</a:t>
              </a:r>
              <a:r>
                <a:rPr lang="en-US" sz="2000" b="0" dirty="0" smtClean="0"/>
                <a:t>[4]</a:t>
              </a:r>
              <a:endParaRPr lang="en-US" sz="2000" b="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787145" y="1828800"/>
            <a:ext cx="1080255" cy="400110"/>
            <a:chOff x="4787145" y="2952690"/>
            <a:chExt cx="1080255" cy="400110"/>
          </a:xfrm>
        </p:grpSpPr>
        <p:cxnSp>
          <p:nvCxnSpPr>
            <p:cNvPr id="25" name="Straight Arrow Connector 24"/>
            <p:cNvCxnSpPr/>
            <p:nvPr/>
          </p:nvCxnSpPr>
          <p:spPr bwMode="auto">
            <a:xfrm>
              <a:off x="5410200" y="3154009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4787145" y="2952690"/>
              <a:ext cx="6992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err="1" smtClean="0"/>
                <a:t>s.a</a:t>
              </a:r>
              <a:r>
                <a:rPr lang="en-US" sz="2000" b="0" dirty="0" smtClean="0"/>
                <a:t>[5]</a:t>
              </a:r>
              <a:endParaRPr lang="en-US" sz="2000" b="0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787145" y="1447800"/>
            <a:ext cx="1080255" cy="400110"/>
            <a:chOff x="4787145" y="2952690"/>
            <a:chExt cx="1080255" cy="400110"/>
          </a:xfrm>
        </p:grpSpPr>
        <p:cxnSp>
          <p:nvCxnSpPr>
            <p:cNvPr id="28" name="Straight Arrow Connector 27"/>
            <p:cNvCxnSpPr/>
            <p:nvPr/>
          </p:nvCxnSpPr>
          <p:spPr bwMode="auto">
            <a:xfrm>
              <a:off x="5410200" y="3154009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4787145" y="2952690"/>
              <a:ext cx="6992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err="1" smtClean="0"/>
                <a:t>s.a</a:t>
              </a:r>
              <a:r>
                <a:rPr lang="en-US" sz="2000" b="0" dirty="0" smtClean="0"/>
                <a:t>[6]</a:t>
              </a:r>
              <a:endParaRPr lang="en-US" sz="2000" b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5535728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pPr eaLnBrk="1" hangingPunct="1"/>
            <a:r>
              <a:rPr lang="en-US" dirty="0" smtClean="0"/>
              <a:t>Mitigate #1 (control flow hijacking)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8548687" cy="5224462"/>
          </a:xfrm>
        </p:spPr>
        <p:txBody>
          <a:bodyPr/>
          <a:lstStyle/>
          <a:p>
            <a:pPr eaLnBrk="1" hangingPunct="1"/>
            <a:r>
              <a:rPr lang="en-US" dirty="0" smtClean="0"/>
              <a:t>Idea: </a:t>
            </a:r>
            <a:r>
              <a:rPr lang="en-US" dirty="0" smtClean="0"/>
              <a:t>Catch over-written return address before </a:t>
            </a:r>
            <a:r>
              <a:rPr lang="en-US" dirty="0" smtClean="0"/>
              <a:t>invocation!</a:t>
            </a:r>
          </a:p>
          <a:p>
            <a:pPr lvl="1" eaLnBrk="1" hangingPunct="1"/>
            <a:r>
              <a:rPr lang="en-US" dirty="0" smtClean="0"/>
              <a:t>Place special value (“canary”) on stack just beyond buffer</a:t>
            </a:r>
          </a:p>
          <a:p>
            <a:pPr lvl="1" eaLnBrk="1" hangingPunct="1"/>
            <a:r>
              <a:rPr lang="en-US" dirty="0" smtClean="0"/>
              <a:t>Check for corruption before exiting function</a:t>
            </a:r>
          </a:p>
          <a:p>
            <a:pPr eaLnBrk="1" hangingPunct="1"/>
            <a:r>
              <a:rPr lang="en-US" dirty="0" smtClean="0"/>
              <a:t>GCC Implementation</a:t>
            </a:r>
          </a:p>
          <a:p>
            <a:pPr lvl="1" eaLnBrk="1" hangingPunct="1"/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fstack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-protector</a:t>
            </a:r>
          </a:p>
          <a:p>
            <a:pPr lvl="1" eaLnBrk="1" hangingPunct="1"/>
            <a:r>
              <a:rPr lang="en-US" dirty="0" smtClean="0"/>
              <a:t>Now the default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828800" y="4286250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 smtClean="0">
                <a:latin typeface="Courier New" pitchFamily="49" charset="0"/>
                <a:ea typeface="MS Mincho" pitchFamily="49" charset="-128"/>
                <a:cs typeface="+mn-cs"/>
              </a:rPr>
              <a:t>bufdemo-sp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string: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0123456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0123456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828800" y="5191125"/>
            <a:ext cx="41529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&gt;./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bufdemo-sp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string: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01234567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*** stack smashing detected ***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Setting Up Canary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5334000" y="1235075"/>
            <a:ext cx="23622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;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/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</a:t>
            </a:r>
            <a:r>
              <a:rPr lang="en-US" sz="1800" b="0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sp>
        <p:nvSpPr>
          <p:cNvPr id="22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4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32" name="Rectangle 22"/>
          <p:cNvSpPr>
            <a:spLocks noChangeArrowheads="1"/>
          </p:cNvSpPr>
          <p:nvPr/>
        </p:nvSpPr>
        <p:spPr bwMode="auto">
          <a:xfrm>
            <a:off x="533400" y="3578251"/>
            <a:ext cx="1797050" cy="6082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Canary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5257800"/>
            <a:ext cx="542969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Calibri" pitchFamily="34" charset="0"/>
              </a:rPr>
              <a:t>W</a:t>
            </a:r>
            <a:r>
              <a:rPr lang="en-US" dirty="0" smtClean="0">
                <a:latin typeface="Calibri" pitchFamily="34" charset="0"/>
              </a:rPr>
              <a:t>here should canary go?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alibri" pitchFamily="34" charset="0"/>
              </a:rPr>
              <a:t>When should canary checking happen?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>
                <a:latin typeface="Calibri" pitchFamily="34" charset="0"/>
              </a:rPr>
              <a:t>What should canary contain?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17513"/>
            <a:ext cx="70993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Stack canaries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92075" y="1676400"/>
            <a:ext cx="8899526" cy="39677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 40072f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sub    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$0x18,%rsp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400733:	</a:t>
            </a:r>
            <a:r>
              <a:rPr lang="sk-SK" sz="1800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mov    </a:t>
            </a: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%fs:0x28,%</a:t>
            </a:r>
            <a:r>
              <a:rPr lang="sk-SK" sz="1800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endParaRPr lang="sk-SK" sz="1800" dirty="0">
              <a:solidFill>
                <a:srgbClr val="FF000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40073c:	</a:t>
            </a:r>
            <a:r>
              <a:rPr lang="sk-SK" sz="1800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mov    </a:t>
            </a: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%rax,0x8(%rsp)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400741: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xor    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%eax,%eax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400743: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mov    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%rsp,%rdi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400746: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callq  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4006e0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40074b: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mov    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%rsp,%rdi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40074e: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callq  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400570 &lt;puts@plt&gt;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400753:	</a:t>
            </a:r>
            <a:r>
              <a:rPr lang="sk-SK" sz="1800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mov    </a:t>
            </a: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0x8(%rsp),%rax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400758:	</a:t>
            </a:r>
            <a:r>
              <a:rPr lang="sk-SK" sz="1800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xor    </a:t>
            </a: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%fs:0x28,%rax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  400761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je     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400768 &lt;echo+0x39&gt;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  400763:	</a:t>
            </a:r>
            <a:r>
              <a:rPr lang="sk-SK" sz="1800" dirty="0" smtClean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callq  </a:t>
            </a:r>
            <a:r>
              <a:rPr lang="sk-SK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400580 &lt;__stack_chk_fail@plt&gt;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400768: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add    </a:t>
            </a: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$0x18,%rsp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sk-SK" sz="1800" dirty="0">
                <a:latin typeface="Courier New" pitchFamily="49" charset="0"/>
                <a:ea typeface="MS Mincho" pitchFamily="49" charset="-128"/>
                <a:cs typeface="+mn-cs"/>
              </a:rPr>
              <a:t>  40076c:	</a:t>
            </a:r>
            <a:r>
              <a:rPr lang="sk-SK" sz="1800" dirty="0" smtClean="0">
                <a:latin typeface="Courier New" pitchFamily="49" charset="0"/>
                <a:ea typeface="MS Mincho" pitchFamily="49" charset="-128"/>
                <a:cs typeface="+mn-cs"/>
              </a:rPr>
              <a:t>retq </a:t>
            </a:r>
            <a:endParaRPr lang="ro-RO" sz="18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075" y="1221363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echo: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Setting Up Canary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624432" y="5181600"/>
            <a:ext cx="6183312" cy="156709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%fs:40, 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# Get canary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8(%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) # Place on stack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xorl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eax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 # Erase canary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. 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5334000" y="1235075"/>
            <a:ext cx="23622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;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/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</a:t>
            </a:r>
            <a:r>
              <a:rPr lang="en-US" sz="1800" b="0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sp>
        <p:nvSpPr>
          <p:cNvPr id="22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4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800" dirty="0">
              <a:latin typeface="Courier New" pitchFamily="49" charset="0"/>
            </a:endParaRPr>
          </a:p>
        </p:txBody>
      </p:sp>
      <p:sp>
        <p:nvSpPr>
          <p:cNvPr id="32" name="Rectangle 22"/>
          <p:cNvSpPr>
            <a:spLocks noChangeArrowheads="1"/>
          </p:cNvSpPr>
          <p:nvPr/>
        </p:nvSpPr>
        <p:spPr bwMode="auto">
          <a:xfrm>
            <a:off x="533400" y="3578251"/>
            <a:ext cx="1797050" cy="6082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Canary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2292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Checking Canary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517775" y="5044683"/>
            <a:ext cx="6473825" cy="181331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	. . .</a:t>
            </a: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8(%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), 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   # Retrieve from stack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xorq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%fs:40, %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rax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    # Compare to canary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je	.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L6               # If same, OK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	call	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__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stack_chk_fail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# FAIL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54305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.L6: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	. 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. .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24200" y="1235075"/>
            <a:ext cx="3200400" cy="18133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  <a:endParaRPr lang="en-US" sz="1600" dirty="0" smtClean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gets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533400" y="27432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Address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533400" y="30480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>
                <a:latin typeface="Courier New" pitchFamily="49" charset="0"/>
                <a:cs typeface="+mn-cs"/>
              </a:rPr>
              <a:t>ebp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25" name="Rectangle 31"/>
          <p:cNvSpPr>
            <a:spLocks noChangeArrowheads="1"/>
          </p:cNvSpPr>
          <p:nvPr/>
        </p:nvSpPr>
        <p:spPr bwMode="auto">
          <a:xfrm>
            <a:off x="533400" y="16002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>
                <a:latin typeface="Courier New" pitchFamily="49" charset="0"/>
                <a:cs typeface="+mn-cs"/>
              </a:rPr>
              <a:t>main</a:t>
            </a: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533400" y="4267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982663" y="4267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1431925" y="4267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1881188" y="4267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57200" y="1230313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33" name="Rectangle 23"/>
          <p:cNvSpPr>
            <a:spLocks noChangeArrowheads="1"/>
          </p:cNvSpPr>
          <p:nvPr/>
        </p:nvSpPr>
        <p:spPr bwMode="auto">
          <a:xfrm>
            <a:off x="533400" y="33528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Saved </a:t>
            </a:r>
            <a:r>
              <a:rPr lang="en-US" sz="1800" dirty="0">
                <a:latin typeface="Courier New" pitchFamily="49" charset="0"/>
                <a:cs typeface="+mn-cs"/>
              </a:rPr>
              <a:t>%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ebx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4" name="Rectangle 23"/>
          <p:cNvSpPr>
            <a:spLocks noChangeArrowheads="1"/>
          </p:cNvSpPr>
          <p:nvPr/>
        </p:nvSpPr>
        <p:spPr bwMode="auto">
          <a:xfrm>
            <a:off x="533400" y="39624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Canary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</a:t>
            </a:r>
            <a:r>
              <a:rPr lang="en-US" sz="1800" b="0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sp>
        <p:nvSpPr>
          <p:cNvPr id="20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7" name="Rectangle 36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8" name="Rectangle 37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9" name="Rectangle 38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0" name="Rectangle 39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After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call to gets</a:t>
            </a:r>
          </a:p>
        </p:txBody>
      </p:sp>
      <p:sp>
        <p:nvSpPr>
          <p:cNvPr id="43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4" name="Rectangle 22"/>
          <p:cNvSpPr>
            <a:spLocks noChangeArrowheads="1"/>
          </p:cNvSpPr>
          <p:nvPr/>
        </p:nvSpPr>
        <p:spPr bwMode="auto">
          <a:xfrm>
            <a:off x="533400" y="3735101"/>
            <a:ext cx="1797050" cy="6082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Canary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533400" y="4343400"/>
            <a:ext cx="1797050" cy="304800"/>
            <a:chOff x="533400" y="4648200"/>
            <a:chExt cx="1797050" cy="304800"/>
          </a:xfrm>
        </p:grpSpPr>
        <p:sp>
          <p:nvSpPr>
            <p:cNvPr id="46" name="Rectangle 45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581400" y="3810000"/>
            <a:ext cx="1676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Input: </a:t>
            </a:r>
            <a:r>
              <a:rPr lang="en-US" sz="1800" i="1" dirty="0" smtClean="0">
                <a:latin typeface="Calibri" pitchFamily="34" charset="0"/>
              </a:rPr>
              <a:t>0123456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isn’t caught by canaries?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800599"/>
            <a:ext cx="7896225" cy="1533525"/>
          </a:xfrm>
        </p:spPr>
        <p:txBody>
          <a:bodyPr/>
          <a:lstStyle/>
          <a:p>
            <a:r>
              <a:rPr lang="en-US" dirty="0" smtClean="0"/>
              <a:t>Overwrite a code pointer before canary</a:t>
            </a:r>
          </a:p>
          <a:p>
            <a:r>
              <a:rPr lang="en-US" dirty="0" smtClean="0"/>
              <a:t>Overwrite a data pointer before canary</a:t>
            </a:r>
          </a:p>
          <a:p>
            <a:endParaRPr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3400" y="1447800"/>
            <a:ext cx="3962400" cy="279820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</a:rPr>
              <a:t>myFunc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(char *s)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...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}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void (*f)(char *);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  f =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</a:rPr>
              <a:t>myFunc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[8]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; </a:t>
            </a:r>
            <a:endParaRPr lang="en-US" sz="1600" dirty="0" smtClean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gets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f();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876800" y="1447800"/>
            <a:ext cx="3962400" cy="18133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long *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</a:rPr>
              <a:t>ptr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[8];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  gets(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);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*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</a:rPr>
              <a:t>ptr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= *(long *)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19997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534400" cy="533400"/>
          </a:xfrm>
        </p:spPr>
        <p:txBody>
          <a:bodyPr/>
          <a:lstStyle/>
          <a:p>
            <a:pPr eaLnBrk="1" hangingPunct="1"/>
            <a:r>
              <a:rPr lang="en-US" dirty="0" smtClean="0"/>
              <a:t>Mitigate #2 attempts to craft “attacking code”  (NX)</a:t>
            </a:r>
          </a:p>
        </p:txBody>
      </p:sp>
      <p:sp>
        <p:nvSpPr>
          <p:cNvPr id="38916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600200"/>
            <a:ext cx="4814887" cy="4529653"/>
          </a:xfrm>
        </p:spPr>
        <p:txBody>
          <a:bodyPr/>
          <a:lstStyle/>
          <a:p>
            <a:pPr eaLnBrk="1" hangingPunct="1"/>
            <a:r>
              <a:rPr lang="en-US" dirty="0" smtClean="0"/>
              <a:t>NX: Non-executable code segments</a:t>
            </a:r>
          </a:p>
          <a:p>
            <a:pPr lvl="1" eaLnBrk="1" hangingPunct="1"/>
            <a:r>
              <a:rPr lang="en-US" dirty="0"/>
              <a:t>T</a:t>
            </a:r>
            <a:r>
              <a:rPr lang="en-US" dirty="0" smtClean="0"/>
              <a:t>raditional x86 has no “executable” permission bit, X86-64 added  explicit “execute” permission</a:t>
            </a:r>
          </a:p>
          <a:p>
            <a:pPr lvl="1" eaLnBrk="1" hangingPunct="1"/>
            <a:r>
              <a:rPr lang="en-US" dirty="0" smtClean="0"/>
              <a:t>Stack marked as non-executable</a:t>
            </a:r>
          </a:p>
          <a:p>
            <a:pPr eaLnBrk="1" hangingPunct="1"/>
            <a:r>
              <a:rPr lang="en-US" dirty="0" smtClean="0"/>
              <a:t>Does not defend against:</a:t>
            </a:r>
          </a:p>
          <a:p>
            <a:pPr lvl="1" eaLnBrk="1" hangingPunct="1"/>
            <a:r>
              <a:rPr lang="en-US" dirty="0" smtClean="0"/>
              <a:t>Modify return address to point to code in </a:t>
            </a:r>
            <a:r>
              <a:rPr lang="en-US" dirty="0" err="1" smtClean="0"/>
              <a:t>stdlib</a:t>
            </a:r>
            <a:r>
              <a:rPr lang="en-US" dirty="0" smtClean="0"/>
              <a:t> (which has functions to execute any programs e.g. shell)</a:t>
            </a:r>
          </a:p>
          <a:p>
            <a:pPr lvl="1" eaLnBrk="1" hangingPunct="1"/>
            <a:endParaRPr lang="en-US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179837"/>
              </p:ext>
            </p:extLst>
          </p:nvPr>
        </p:nvGraphicFramePr>
        <p:xfrm>
          <a:off x="1143000" y="3425825"/>
          <a:ext cx="6858000" cy="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" name="Worksheet" r:id="rId4" imgW="31750000" imgH="25400" progId="Excel.Sheet.12">
                  <p:embed/>
                </p:oleObj>
              </mc:Choice>
              <mc:Fallback>
                <p:oleObj name="Worksheet" r:id="rId4" imgW="31750000" imgH="25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3000" y="3425825"/>
                        <a:ext cx="6858000" cy="4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4446992" y="1295400"/>
            <a:ext cx="4697008" cy="4203700"/>
            <a:chOff x="4021138" y="1154113"/>
            <a:chExt cx="4697008" cy="4203700"/>
          </a:xfrm>
        </p:grpSpPr>
        <p:sp>
          <p:nvSpPr>
            <p:cNvPr id="17" name="Text Box 6"/>
            <p:cNvSpPr txBox="1">
              <a:spLocks noChangeArrowheads="1"/>
            </p:cNvSpPr>
            <p:nvPr/>
          </p:nvSpPr>
          <p:spPr bwMode="auto">
            <a:xfrm>
              <a:off x="5630863" y="1154113"/>
              <a:ext cx="2674937" cy="3698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b="0">
                  <a:latin typeface="Calibri" pitchFamily="34" charset="0"/>
                </a:rPr>
                <a:t>Stack after call to </a:t>
              </a:r>
              <a:r>
                <a:rPr lang="en-US" sz="1800">
                  <a:latin typeface="Courier New" pitchFamily="49" charset="0"/>
                </a:rPr>
                <a:t>gets()</a:t>
              </a:r>
            </a:p>
          </p:txBody>
        </p:sp>
        <p:sp>
          <p:nvSpPr>
            <p:cNvPr id="18" name="Rectangle 7"/>
            <p:cNvSpPr>
              <a:spLocks noChangeArrowheads="1"/>
            </p:cNvSpPr>
            <p:nvPr/>
          </p:nvSpPr>
          <p:spPr bwMode="auto">
            <a:xfrm>
              <a:off x="5727700" y="2819400"/>
              <a:ext cx="1066800" cy="381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B</a:t>
              </a:r>
            </a:p>
          </p:txBody>
        </p:sp>
        <p:sp>
          <p:nvSpPr>
            <p:cNvPr id="19" name="Rectangle 8"/>
            <p:cNvSpPr>
              <a:spLocks noChangeArrowheads="1"/>
            </p:cNvSpPr>
            <p:nvPr/>
          </p:nvSpPr>
          <p:spPr bwMode="auto">
            <a:xfrm>
              <a:off x="5727700" y="1600200"/>
              <a:ext cx="1066800" cy="1219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20" name="Rectangle 11"/>
            <p:cNvSpPr>
              <a:spLocks noChangeArrowheads="1"/>
            </p:cNvSpPr>
            <p:nvPr/>
          </p:nvSpPr>
          <p:spPr bwMode="auto">
            <a:xfrm>
              <a:off x="5727700" y="4724400"/>
              <a:ext cx="1066800" cy="6223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  <a:p>
              <a:pPr eaLnBrk="0" hangingPunct="0">
                <a:defRPr/>
              </a:pPr>
              <a:endParaRPr lang="en-US" sz="1800" dirty="0">
                <a:latin typeface="Calibri" pitchFamily="34" charset="0"/>
                <a:cs typeface="+mn-cs"/>
              </a:endParaRPr>
            </a:p>
          </p:txBody>
        </p:sp>
        <p:sp>
          <p:nvSpPr>
            <p:cNvPr id="21" name="Text Box 14"/>
            <p:cNvSpPr txBox="1">
              <a:spLocks noChangeArrowheads="1"/>
            </p:cNvSpPr>
            <p:nvPr/>
          </p:nvSpPr>
          <p:spPr bwMode="auto">
            <a:xfrm>
              <a:off x="7162800" y="2023547"/>
              <a:ext cx="1555346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 smtClean="0">
                  <a:latin typeface="Courier New" pitchFamily="49" charset="0"/>
                </a:rPr>
                <a:t>P</a:t>
              </a:r>
              <a:r>
                <a:rPr lang="en-US" sz="1800" b="0" dirty="0" smtClean="0">
                  <a:latin typeface="Courier New" pitchFamily="49" charset="0"/>
                </a:rPr>
                <a:t> </a:t>
              </a:r>
              <a:r>
                <a:rPr lang="en-US" sz="1800" b="0" dirty="0">
                  <a:latin typeface="Calibri" pitchFamily="34" charset="0"/>
                </a:rPr>
                <a:t>stack frame</a:t>
              </a:r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7162800" y="4097615"/>
              <a:ext cx="1469009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 dirty="0" smtClean="0">
                  <a:latin typeface="Courier New" pitchFamily="49" charset="0"/>
                </a:rPr>
                <a:t>Q</a:t>
              </a:r>
              <a:r>
                <a:rPr lang="en-US" sz="1800" b="0" dirty="0" smtClean="0">
                  <a:latin typeface="Calibri" pitchFamily="34" charset="0"/>
                </a:rPr>
                <a:t> </a:t>
              </a:r>
              <a:r>
                <a:rPr lang="en-US" sz="1800" b="0" dirty="0">
                  <a:latin typeface="Calibri" pitchFamily="34" charset="0"/>
                </a:rPr>
                <a:t>stack frame</a:t>
              </a:r>
            </a:p>
          </p:txBody>
        </p:sp>
        <p:sp>
          <p:nvSpPr>
            <p:cNvPr id="23" name="Text Box 16"/>
            <p:cNvSpPr txBox="1">
              <a:spLocks noChangeArrowheads="1"/>
            </p:cNvSpPr>
            <p:nvPr/>
          </p:nvSpPr>
          <p:spPr bwMode="auto">
            <a:xfrm>
              <a:off x="4975225" y="4478338"/>
              <a:ext cx="314325" cy="36988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800">
                  <a:latin typeface="Calibri" pitchFamily="34" charset="0"/>
                </a:rPr>
                <a:t>B</a:t>
              </a:r>
            </a:p>
          </p:txBody>
        </p:sp>
        <p:sp>
          <p:nvSpPr>
            <p:cNvPr id="24" name="Line 17"/>
            <p:cNvSpPr>
              <a:spLocks noChangeShapeType="1"/>
            </p:cNvSpPr>
            <p:nvPr/>
          </p:nvSpPr>
          <p:spPr bwMode="auto">
            <a:xfrm>
              <a:off x="5267325" y="4665663"/>
              <a:ext cx="3968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5" name="Rectangle 18"/>
            <p:cNvSpPr>
              <a:spLocks noChangeArrowheads="1"/>
            </p:cNvSpPr>
            <p:nvPr/>
          </p:nvSpPr>
          <p:spPr bwMode="auto">
            <a:xfrm>
              <a:off x="5727700" y="4078288"/>
              <a:ext cx="1066800" cy="646112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exploit</a:t>
              </a:r>
            </a:p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code</a:t>
              </a:r>
            </a:p>
          </p:txBody>
        </p:sp>
        <p:sp>
          <p:nvSpPr>
            <p:cNvPr id="26" name="Rectangle 19"/>
            <p:cNvSpPr>
              <a:spLocks noChangeArrowheads="1"/>
            </p:cNvSpPr>
            <p:nvPr/>
          </p:nvSpPr>
          <p:spPr bwMode="auto">
            <a:xfrm>
              <a:off x="5727700" y="3159125"/>
              <a:ext cx="1065213" cy="9366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eaLnBrk="0" hangingPunct="0">
                <a:defRPr/>
              </a:pPr>
              <a:r>
                <a:rPr lang="en-US" sz="1800" dirty="0">
                  <a:latin typeface="Calibri" pitchFamily="34" charset="0"/>
                  <a:cs typeface="+mn-cs"/>
                </a:rPr>
                <a:t>pad</a:t>
              </a:r>
            </a:p>
          </p:txBody>
        </p:sp>
        <p:sp>
          <p:nvSpPr>
            <p:cNvPr id="27" name="Text Box 21"/>
            <p:cNvSpPr txBox="1">
              <a:spLocks noChangeArrowheads="1"/>
            </p:cNvSpPr>
            <p:nvPr/>
          </p:nvSpPr>
          <p:spPr bwMode="auto">
            <a:xfrm>
              <a:off x="4021138" y="3451225"/>
              <a:ext cx="1371600" cy="64611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0" hangingPunct="0"/>
              <a:r>
                <a:rPr lang="en-US" sz="1800" b="0">
                  <a:latin typeface="Calibri" pitchFamily="34" charset="0"/>
                </a:rPr>
                <a:t>data written</a:t>
              </a:r>
            </a:p>
            <a:p>
              <a:pPr eaLnBrk="0" hangingPunct="0"/>
              <a:r>
                <a:rPr lang="en-US" sz="1800" b="0">
                  <a:latin typeface="Calibri" pitchFamily="34" charset="0"/>
                </a:rPr>
                <a:t>by </a:t>
              </a:r>
              <a:r>
                <a:rPr lang="en-US" sz="1800">
                  <a:latin typeface="Courier New" pitchFamily="49" charset="0"/>
                </a:rPr>
                <a:t>gets()</a:t>
              </a:r>
            </a:p>
          </p:txBody>
        </p:sp>
        <p:sp>
          <p:nvSpPr>
            <p:cNvPr id="28" name="AutoShape 16"/>
            <p:cNvSpPr>
              <a:spLocks/>
            </p:cNvSpPr>
            <p:nvPr/>
          </p:nvSpPr>
          <p:spPr bwMode="auto">
            <a:xfrm rot="10800000">
              <a:off x="6892925" y="1600200"/>
              <a:ext cx="228600" cy="1600200"/>
            </a:xfrm>
            <a:prstGeom prst="leftBrace">
              <a:avLst>
                <a:gd name="adj1" fmla="val 74991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  <p:sp>
          <p:nvSpPr>
            <p:cNvPr id="29" name="AutoShape 16"/>
            <p:cNvSpPr>
              <a:spLocks/>
            </p:cNvSpPr>
            <p:nvPr/>
          </p:nvSpPr>
          <p:spPr bwMode="auto">
            <a:xfrm rot="10800000">
              <a:off x="6892925" y="3200400"/>
              <a:ext cx="228600" cy="2157413"/>
            </a:xfrm>
            <a:prstGeom prst="leftBrace">
              <a:avLst>
                <a:gd name="adj1" fmla="val 74976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  <p:sp>
          <p:nvSpPr>
            <p:cNvPr id="30" name="AutoShape 16"/>
            <p:cNvSpPr>
              <a:spLocks/>
            </p:cNvSpPr>
            <p:nvPr/>
          </p:nvSpPr>
          <p:spPr bwMode="auto">
            <a:xfrm rot="10800000" flipH="1">
              <a:off x="5359400" y="2819400"/>
              <a:ext cx="228600" cy="1905000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 sz="1800">
                <a:latin typeface="Calibri" pitchFamily="34" charset="0"/>
              </a:endParaRPr>
            </a:p>
          </p:txBody>
        </p:sp>
      </p:grpSp>
      <p:cxnSp>
        <p:nvCxnSpPr>
          <p:cNvPr id="5" name="Straight Arrow Connector 4"/>
          <p:cNvCxnSpPr/>
          <p:nvPr/>
        </p:nvCxnSpPr>
        <p:spPr bwMode="auto">
          <a:xfrm flipV="1">
            <a:off x="4845454" y="4806950"/>
            <a:ext cx="1308100" cy="1277937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744188" y="5943600"/>
            <a:ext cx="411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smtClean="0">
                <a:latin typeface="Calibri" pitchFamily="34" charset="0"/>
              </a:rPr>
              <a:t>Any attempt to execute this code will fail</a:t>
            </a:r>
          </a:p>
        </p:txBody>
      </p:sp>
    </p:spTree>
    <p:extLst>
      <p:ext uri="{BB962C8B-B14F-4D97-AF65-F5344CB8AC3E}">
        <p14:creationId xmlns:p14="http://schemas.microsoft.com/office/powerpoint/2010/main" val="32409897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600199"/>
            <a:ext cx="7896225" cy="4733925"/>
          </a:xfrm>
        </p:spPr>
        <p:txBody>
          <a:bodyPr/>
          <a:lstStyle/>
          <a:p>
            <a:r>
              <a:rPr lang="en-US" dirty="0" smtClean="0"/>
              <a:t>Insight: attacks often use hard-coded address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make it difficult for attackers to figure out the address to use</a:t>
            </a:r>
          </a:p>
          <a:p>
            <a:r>
              <a:rPr lang="en-US" dirty="0" smtClean="0"/>
              <a:t>Address Space Layout Randomization</a:t>
            </a:r>
          </a:p>
          <a:p>
            <a:pPr lvl="1"/>
            <a:r>
              <a:rPr lang="en-US" dirty="0" smtClean="0"/>
              <a:t>Stack randomization</a:t>
            </a:r>
          </a:p>
          <a:p>
            <a:pPr lvl="2"/>
            <a:r>
              <a:rPr lang="en-US" dirty="0" smtClean="0"/>
              <a:t>Makes it difficult to determine where the return addresses are located</a:t>
            </a:r>
          </a:p>
          <a:p>
            <a:pPr lvl="1"/>
            <a:r>
              <a:rPr lang="en-US" dirty="0" smtClean="0"/>
              <a:t>Randomize the heap, location of dynamically loaded libraries etc.</a:t>
            </a:r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Mitigate #2 attempts to craft “attacking code”  (ASLR)</a:t>
            </a:r>
          </a:p>
        </p:txBody>
      </p:sp>
    </p:spTree>
    <p:extLst>
      <p:ext uri="{BB962C8B-B14F-4D97-AF65-F5344CB8AC3E}">
        <p14:creationId xmlns:p14="http://schemas.microsoft.com/office/powerpoint/2010/main" val="1026086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rest of the slides are optional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40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Return-Oriented Programming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Challenge (for hackers)</a:t>
            </a:r>
          </a:p>
          <a:p>
            <a:pPr lvl="1"/>
            <a:r>
              <a:rPr lang="en-US" dirty="0" smtClean="0"/>
              <a:t>Stack randomization makes it hard to predict buffer location</a:t>
            </a:r>
          </a:p>
          <a:p>
            <a:pPr lvl="1"/>
            <a:r>
              <a:rPr lang="en-US" dirty="0" smtClean="0"/>
              <a:t>Non-executable stack makes </a:t>
            </a:r>
            <a:r>
              <a:rPr lang="en-US" dirty="0" smtClean="0"/>
              <a:t>it hard to insert </a:t>
            </a:r>
            <a:r>
              <a:rPr lang="en-US" dirty="0" smtClean="0"/>
              <a:t>arbitrary binary </a:t>
            </a:r>
            <a:r>
              <a:rPr lang="en-US" dirty="0" smtClean="0"/>
              <a:t>code</a:t>
            </a:r>
          </a:p>
          <a:p>
            <a:r>
              <a:rPr lang="en-US" dirty="0" smtClean="0"/>
              <a:t>Alternative Strategy</a:t>
            </a:r>
          </a:p>
          <a:p>
            <a:pPr lvl="1"/>
            <a:r>
              <a:rPr lang="en-US" dirty="0" smtClean="0"/>
              <a:t>Use existing code</a:t>
            </a:r>
          </a:p>
          <a:p>
            <a:pPr lvl="2"/>
            <a:r>
              <a:rPr lang="en-US" dirty="0" smtClean="0"/>
              <a:t>E.g., library code from </a:t>
            </a:r>
            <a:r>
              <a:rPr lang="en-US" dirty="0" err="1" smtClean="0"/>
              <a:t>stdlib</a:t>
            </a:r>
            <a:endParaRPr lang="en-US" dirty="0" smtClean="0"/>
          </a:p>
          <a:p>
            <a:pPr lvl="1"/>
            <a:r>
              <a:rPr lang="en-US" dirty="0" smtClean="0"/>
              <a:t>String together fragments to achieve overall desired outcome</a:t>
            </a:r>
          </a:p>
          <a:p>
            <a:pPr lvl="1"/>
            <a:r>
              <a:rPr lang="en-US" i="1" dirty="0" smtClean="0"/>
              <a:t>Does not overcome stack canaries</a:t>
            </a:r>
          </a:p>
          <a:p>
            <a:r>
              <a:rPr lang="en-US" dirty="0" smtClean="0"/>
              <a:t>How to concoct an arbitrary mix of instructions from </a:t>
            </a:r>
            <a:r>
              <a:rPr lang="en-US" dirty="0" smtClean="0"/>
              <a:t>the current running </a:t>
            </a:r>
            <a:r>
              <a:rPr lang="en-US" dirty="0" smtClean="0"/>
              <a:t>program?</a:t>
            </a:r>
          </a:p>
          <a:p>
            <a:pPr lvl="1"/>
            <a:r>
              <a:rPr lang="en-US" dirty="0" smtClean="0"/>
              <a:t>Gadgets: </a:t>
            </a:r>
            <a:r>
              <a:rPr lang="en-US" dirty="0" smtClean="0"/>
              <a:t>Sequence </a:t>
            </a:r>
            <a:r>
              <a:rPr lang="en-US" dirty="0" smtClean="0"/>
              <a:t>of instructions ending in </a:t>
            </a:r>
            <a:r>
              <a:rPr lang="en-US" b="1" dirty="0" smtClean="0">
                <a:latin typeface="Courier New"/>
                <a:cs typeface="Courier New"/>
              </a:rPr>
              <a:t>ret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ncoded by single byte </a:t>
            </a:r>
            <a:r>
              <a:rPr lang="en-US" b="1" dirty="0" smtClean="0">
                <a:latin typeface="Courier New"/>
                <a:cs typeface="Courier New"/>
              </a:rPr>
              <a:t>0xc3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Code positions fixed from run to run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Code is executable</a:t>
            </a:r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8308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8580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Such problems are a BIG deal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07388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Generally called a “buffer overflow”</a:t>
            </a:r>
          </a:p>
          <a:p>
            <a:pPr lvl="1" eaLnBrk="1" hangingPunct="1"/>
            <a:r>
              <a:rPr lang="en-US" dirty="0"/>
              <a:t>w</a:t>
            </a:r>
            <a:r>
              <a:rPr lang="en-US" dirty="0" smtClean="0"/>
              <a:t>hen exceeding the memory size allocated for an array</a:t>
            </a:r>
          </a:p>
          <a:p>
            <a:pPr eaLnBrk="1" hangingPunct="1"/>
            <a:r>
              <a:rPr lang="en-US" dirty="0" smtClean="0"/>
              <a:t>#1 technical cause of security vulnerabilities</a:t>
            </a:r>
          </a:p>
          <a:p>
            <a:pPr eaLnBrk="1" hangingPunct="1"/>
            <a:r>
              <a:rPr lang="en-US" dirty="0" smtClean="0"/>
              <a:t>Most common form</a:t>
            </a:r>
            <a:endParaRPr lang="en-US" dirty="0"/>
          </a:p>
          <a:p>
            <a:pPr lvl="1" eaLnBrk="1" hangingPunct="1"/>
            <a:r>
              <a:rPr lang="en-US" dirty="0" smtClean="0"/>
              <a:t>Unchecked lengths on string inputs</a:t>
            </a:r>
          </a:p>
          <a:p>
            <a:pPr lvl="1" eaLnBrk="1" hangingPunct="1"/>
            <a:r>
              <a:rPr lang="en-US" dirty="0" smtClean="0"/>
              <a:t>Particularly for bounded character arrays on the stack</a:t>
            </a:r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Gadget Example #1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396875" y="5410199"/>
            <a:ext cx="7896225" cy="923925"/>
          </a:xfrm>
        </p:spPr>
        <p:txBody>
          <a:bodyPr/>
          <a:lstStyle/>
          <a:p>
            <a:r>
              <a:rPr lang="en-US" dirty="0" smtClean="0"/>
              <a:t>Use tail end of existing functions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1447800"/>
            <a:ext cx="3429000" cy="132087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long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</a:rPr>
              <a:t>ab_plus_c</a:t>
            </a:r>
            <a:endParaRPr lang="en-US" sz="1600" dirty="0" smtClean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(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long a, long b, long c) {       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                                                    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  return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a*b + c;                                                                         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}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00200" y="3200400"/>
            <a:ext cx="5943600" cy="1708666"/>
            <a:chOff x="1600200" y="3200400"/>
            <a:chExt cx="5943600" cy="1708666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600200" y="3200400"/>
              <a:ext cx="5943600" cy="1074653"/>
            </a:xfrm>
            <a:prstGeom prst="rect">
              <a:avLst/>
            </a:prstGeom>
            <a:solidFill>
              <a:srgbClr val="FF99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lIns="90487" tIns="44450" rIns="90487" bIns="44450">
              <a:spAutoFit/>
            </a:bodyPr>
            <a:lstStyle/>
            <a:p>
              <a:pPr eaLnBrk="0" hangingPunct="0">
                <a:tabLst>
                  <a:tab pos="457200" algn="l"/>
                  <a:tab pos="1485900" algn="l"/>
                </a:tabLst>
              </a:pP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00000000004004d0 &lt;ab_plus_c&gt;</a:t>
              </a:r>
              <a:r>
                <a:rPr lang="ro-RO" sz="1600" dirty="0" smtClean="0">
                  <a:latin typeface="Courier New" pitchFamily="49" charset="0"/>
                  <a:ea typeface="MS Mincho" pitchFamily="49" charset="-128"/>
                </a:rPr>
                <a:t>:</a:t>
              </a:r>
              <a:endParaRPr lang="ro-RO" sz="1600" dirty="0">
                <a:latin typeface="Courier New" pitchFamily="49" charset="0"/>
                <a:ea typeface="MS Mincho" pitchFamily="49" charset="-128"/>
              </a:endParaRPr>
            </a:p>
            <a:p>
              <a:pPr eaLnBrk="0" hangingPunct="0">
                <a:tabLst>
                  <a:tab pos="457200" algn="l"/>
                  <a:tab pos="1485900" algn="l"/>
                </a:tabLst>
              </a:pP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  4004d0</a:t>
              </a:r>
              <a:r>
                <a:rPr lang="ro-RO" sz="1600" dirty="0" smtClean="0">
                  <a:latin typeface="Courier New" pitchFamily="49" charset="0"/>
                  <a:ea typeface="MS Mincho" pitchFamily="49" charset="-128"/>
                </a:rPr>
                <a:t>:  48 </a:t>
              </a: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0f af fe  </a:t>
              </a:r>
              <a:r>
                <a:rPr lang="ro-RO" sz="1600" dirty="0" smtClean="0">
                  <a:latin typeface="Courier New" pitchFamily="49" charset="0"/>
                  <a:ea typeface="MS Mincho" pitchFamily="49" charset="-128"/>
                </a:rPr>
                <a:t>imul %</a:t>
              </a: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rsi,%rdi                                           </a:t>
              </a:r>
              <a:r>
                <a:rPr lang="ro-RO" sz="1600" dirty="0" smtClean="0">
                  <a:latin typeface="Courier New" pitchFamily="49" charset="0"/>
                  <a:ea typeface="MS Mincho" pitchFamily="49" charset="-128"/>
                </a:rPr>
                <a:t>     </a:t>
              </a:r>
            </a:p>
            <a:p>
              <a:pPr eaLnBrk="0" hangingPunct="0">
                <a:tabLst>
                  <a:tab pos="457200" algn="l"/>
                  <a:tab pos="1485900" algn="l"/>
                </a:tabLst>
              </a:pP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 </a:t>
              </a:r>
              <a:r>
                <a:rPr lang="ro-RO" sz="1600" dirty="0" smtClean="0">
                  <a:latin typeface="Courier New" pitchFamily="49" charset="0"/>
                  <a:ea typeface="MS Mincho" pitchFamily="49" charset="-128"/>
                </a:rPr>
                <a:t> 4004d4</a:t>
              </a: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:  </a:t>
              </a:r>
              <a:r>
                <a:rPr lang="ro-RO" sz="1600" dirty="0" smtClean="0">
                  <a:latin typeface="Courier New" pitchFamily="49" charset="0"/>
                  <a:ea typeface="MS Mincho" pitchFamily="49" charset="-128"/>
                </a:rPr>
                <a:t>48 </a:t>
              </a: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8d 04 17  </a:t>
              </a:r>
              <a:r>
                <a:rPr lang="ro-RO" sz="1600" dirty="0" smtClean="0">
                  <a:latin typeface="Courier New" pitchFamily="49" charset="0"/>
                  <a:ea typeface="MS Mincho" pitchFamily="49" charset="-128"/>
                </a:rPr>
                <a:t>lea (</a:t>
              </a: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%rdi,%rdx,1),%rax                                  </a:t>
              </a:r>
              <a:r>
                <a:rPr lang="ro-RO" sz="1600" dirty="0" smtClean="0">
                  <a:latin typeface="Courier New" pitchFamily="49" charset="0"/>
                  <a:ea typeface="MS Mincho" pitchFamily="49" charset="-128"/>
                </a:rPr>
                <a:t> </a:t>
              </a:r>
            </a:p>
            <a:p>
              <a:pPr eaLnBrk="0" hangingPunct="0">
                <a:tabLst>
                  <a:tab pos="457200" algn="l"/>
                  <a:tab pos="1485900" algn="l"/>
                </a:tabLst>
              </a:pP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 </a:t>
              </a:r>
              <a:r>
                <a:rPr lang="ro-RO" sz="1600" dirty="0" smtClean="0">
                  <a:latin typeface="Courier New" pitchFamily="49" charset="0"/>
                  <a:ea typeface="MS Mincho" pitchFamily="49" charset="-128"/>
                </a:rPr>
                <a:t> 4004d8</a:t>
              </a:r>
              <a:r>
                <a:rPr lang="ro-RO" sz="1600" dirty="0">
                  <a:latin typeface="Courier New" pitchFamily="49" charset="0"/>
                  <a:ea typeface="MS Mincho" pitchFamily="49" charset="-128"/>
                </a:rPr>
                <a:t>:  </a:t>
              </a:r>
              <a:r>
                <a:rPr lang="ro-RO" sz="1600" dirty="0" smtClean="0">
                  <a:latin typeface="Courier New" pitchFamily="49" charset="0"/>
                  <a:ea typeface="MS Mincho" pitchFamily="49" charset="-128"/>
                </a:rPr>
                <a:t>c3           retq </a:t>
              </a:r>
              <a:endParaRPr lang="en-US" sz="1600" dirty="0">
                <a:latin typeface="Courier New" pitchFamily="49" charset="0"/>
                <a:ea typeface="MS Mincho" pitchFamily="49" charset="-128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895600" y="3733800"/>
              <a:ext cx="1600200" cy="541253"/>
            </a:xfrm>
            <a:prstGeom prst="rect">
              <a:avLst/>
            </a:prstGeom>
            <a:noFill/>
            <a:ln w="3810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dirty="0" smtClean="0">
                <a:latin typeface="Calibri" pitchFamily="34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 flipH="1" flipV="1">
              <a:off x="4495800" y="4275053"/>
              <a:ext cx="533400" cy="449347"/>
            </a:xfrm>
            <a:prstGeom prst="straightConnector1">
              <a:avLst/>
            </a:prstGeom>
            <a:noFill/>
            <a:ln w="2540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5017615" y="4539734"/>
              <a:ext cx="1620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 smtClean="0">
                  <a:latin typeface="Calibri" pitchFamily="34" charset="0"/>
                </a:rPr>
                <a:t>rax</a:t>
              </a:r>
              <a:r>
                <a:rPr lang="en-US" sz="1800" dirty="0" smtClean="0">
                  <a:latin typeface="Calibri" pitchFamily="34" charset="0"/>
                </a:rPr>
                <a:t> </a:t>
              </a:r>
              <a:r>
                <a:rPr lang="en-US" sz="1800" dirty="0" smtClean="0">
                  <a:latin typeface="Calibri" pitchFamily="34" charset="0"/>
                  <a:sym typeface="Wingdings"/>
                </a:rPr>
                <a:t> </a:t>
              </a:r>
              <a:r>
                <a:rPr lang="en-US" sz="1800" dirty="0" err="1" smtClean="0">
                  <a:latin typeface="Calibri" pitchFamily="34" charset="0"/>
                  <a:sym typeface="Wingdings"/>
                </a:rPr>
                <a:t>rdi</a:t>
              </a:r>
              <a:r>
                <a:rPr lang="en-US" sz="1800" dirty="0" smtClean="0">
                  <a:latin typeface="Calibri" pitchFamily="34" charset="0"/>
                  <a:sym typeface="Wingdings"/>
                </a:rPr>
                <a:t> + </a:t>
              </a:r>
              <a:r>
                <a:rPr lang="en-US" sz="1800" dirty="0" err="1" smtClean="0">
                  <a:latin typeface="Calibri" pitchFamily="34" charset="0"/>
                  <a:sym typeface="Wingdings"/>
                </a:rPr>
                <a:t>rdx</a:t>
              </a:r>
              <a:endParaRPr lang="en-US" sz="1800" dirty="0" smtClean="0">
                <a:latin typeface="Calibri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046635" y="4909066"/>
            <a:ext cx="3045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Gadget address = </a:t>
            </a:r>
            <a:r>
              <a:rPr lang="en-US" sz="1800" dirty="0" smtClean="0">
                <a:latin typeface="Courier New"/>
                <a:cs typeface="Courier New"/>
              </a:rPr>
              <a:t>0x4004d4</a:t>
            </a:r>
          </a:p>
        </p:txBody>
      </p:sp>
    </p:spTree>
    <p:extLst>
      <p:ext uri="{BB962C8B-B14F-4D97-AF65-F5344CB8AC3E}">
        <p14:creationId xmlns:p14="http://schemas.microsoft.com/office/powerpoint/2010/main" val="3999899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Gadget Example #2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396875" y="5562599"/>
            <a:ext cx="7896225" cy="771525"/>
          </a:xfrm>
        </p:spPr>
        <p:txBody>
          <a:bodyPr/>
          <a:lstStyle/>
          <a:p>
            <a:r>
              <a:rPr lang="en-US" dirty="0" smtClean="0"/>
              <a:t>Repurpose byte codes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57200" y="1447800"/>
            <a:ext cx="3429000" cy="82843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setval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(unsigned *p) {                                                                       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   *p = 3347663060u;                                                                              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}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00200" y="3200400"/>
            <a:ext cx="6858000" cy="1074653"/>
          </a:xfrm>
          <a:prstGeom prst="rect">
            <a:avLst/>
          </a:prstGeom>
          <a:solidFill>
            <a:srgbClr val="FF999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da-DK" sz="1600" dirty="0" smtClean="0">
                <a:latin typeface="Courier New" pitchFamily="49" charset="0"/>
                <a:ea typeface="MS Mincho" pitchFamily="49" charset="-128"/>
              </a:rPr>
              <a:t>&lt;</a:t>
            </a:r>
            <a:r>
              <a:rPr lang="da-DK" sz="1600" dirty="0" err="1">
                <a:latin typeface="Courier New" pitchFamily="49" charset="0"/>
                <a:ea typeface="MS Mincho" pitchFamily="49" charset="-128"/>
              </a:rPr>
              <a:t>setval</a:t>
            </a:r>
            <a:r>
              <a:rPr lang="da-DK" sz="1600" dirty="0">
                <a:latin typeface="Courier New" pitchFamily="49" charset="0"/>
                <a:ea typeface="MS Mincho" pitchFamily="49" charset="-128"/>
              </a:rPr>
              <a:t>&gt;: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da-DK" sz="1600" dirty="0">
                <a:latin typeface="Courier New" pitchFamily="49" charset="0"/>
                <a:ea typeface="MS Mincho" pitchFamily="49" charset="-128"/>
              </a:rPr>
              <a:t>  4004d9</a:t>
            </a:r>
            <a:r>
              <a:rPr lang="da-DK" sz="1600" dirty="0" smtClean="0">
                <a:latin typeface="Courier New" pitchFamily="49" charset="0"/>
                <a:ea typeface="MS Mincho" pitchFamily="49" charset="-128"/>
              </a:rPr>
              <a:t>:  c7 </a:t>
            </a:r>
            <a:r>
              <a:rPr lang="da-DK" sz="1600" dirty="0">
                <a:latin typeface="Courier New" pitchFamily="49" charset="0"/>
                <a:ea typeface="MS Mincho" pitchFamily="49" charset="-128"/>
              </a:rPr>
              <a:t>07 d4 48 89 </a:t>
            </a:r>
            <a:r>
              <a:rPr lang="da-DK" sz="1600" dirty="0" smtClean="0">
                <a:latin typeface="Courier New" pitchFamily="49" charset="0"/>
                <a:ea typeface="MS Mincho" pitchFamily="49" charset="-128"/>
              </a:rPr>
              <a:t>c7  </a:t>
            </a:r>
            <a:r>
              <a:rPr lang="da-DK" sz="1600" dirty="0" err="1" smtClean="0">
                <a:latin typeface="Courier New" pitchFamily="49" charset="0"/>
                <a:ea typeface="MS Mincho" pitchFamily="49" charset="-128"/>
              </a:rPr>
              <a:t>movl</a:t>
            </a:r>
            <a:r>
              <a:rPr lang="da-DK" sz="1600" dirty="0" smtClean="0">
                <a:latin typeface="Courier New" pitchFamily="49" charset="0"/>
                <a:ea typeface="MS Mincho" pitchFamily="49" charset="-128"/>
              </a:rPr>
              <a:t>  $</a:t>
            </a:r>
            <a:r>
              <a:rPr lang="da-DK" sz="1600" dirty="0">
                <a:latin typeface="Courier New" pitchFamily="49" charset="0"/>
                <a:ea typeface="MS Mincho" pitchFamily="49" charset="-128"/>
              </a:rPr>
              <a:t>0xc78948d4,(%</a:t>
            </a:r>
            <a:r>
              <a:rPr lang="da-DK" sz="1600" dirty="0" err="1">
                <a:latin typeface="Courier New" pitchFamily="49" charset="0"/>
                <a:ea typeface="MS Mincho" pitchFamily="49" charset="-128"/>
              </a:rPr>
              <a:t>rdi</a:t>
            </a:r>
            <a:r>
              <a:rPr lang="da-DK" sz="1600" dirty="0">
                <a:latin typeface="Courier New" pitchFamily="49" charset="0"/>
                <a:ea typeface="MS Mincho" pitchFamily="49" charset="-128"/>
              </a:rPr>
              <a:t>)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da-DK" sz="1600" dirty="0">
                <a:latin typeface="Courier New" pitchFamily="49" charset="0"/>
                <a:ea typeface="MS Mincho" pitchFamily="49" charset="-128"/>
              </a:rPr>
              <a:t>  4004df</a:t>
            </a:r>
            <a:r>
              <a:rPr lang="da-DK" sz="1600" dirty="0" smtClean="0">
                <a:latin typeface="Courier New" pitchFamily="49" charset="0"/>
                <a:ea typeface="MS Mincho" pitchFamily="49" charset="-128"/>
              </a:rPr>
              <a:t>:  c3                 </a:t>
            </a:r>
            <a:r>
              <a:rPr lang="da-DK" sz="1600" dirty="0" err="1" smtClean="0">
                <a:latin typeface="Courier New" pitchFamily="49" charset="0"/>
                <a:ea typeface="MS Mincho" pitchFamily="49" charset="-128"/>
              </a:rPr>
              <a:t>retq</a:t>
            </a:r>
            <a:endParaRPr lang="da-DK" sz="1600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endParaRPr lang="en-US" sz="16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895600" y="3733801"/>
            <a:ext cx="457200" cy="304800"/>
          </a:xfrm>
          <a:prstGeom prst="rect">
            <a:avLst/>
          </a:prstGeom>
          <a:noFill/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 flipV="1">
            <a:off x="4419600" y="4275053"/>
            <a:ext cx="609600" cy="449348"/>
          </a:xfrm>
          <a:prstGeom prst="straightConnector1">
            <a:avLst/>
          </a:prstGeom>
          <a:noFill/>
          <a:ln w="25400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5017615" y="4539734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Calibri" pitchFamily="34" charset="0"/>
              </a:rPr>
              <a:t>rdi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n-US" sz="1800" dirty="0" smtClean="0">
                <a:latin typeface="Calibri" pitchFamily="34" charset="0"/>
                <a:sym typeface="Wingdings"/>
              </a:rPr>
              <a:t> </a:t>
            </a:r>
            <a:r>
              <a:rPr lang="en-US" sz="1800" dirty="0" err="1" smtClean="0">
                <a:latin typeface="Calibri" pitchFamily="34" charset="0"/>
                <a:sym typeface="Wingdings"/>
              </a:rPr>
              <a:t>rax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038600" y="3429000"/>
            <a:ext cx="1143000" cy="380999"/>
          </a:xfrm>
          <a:prstGeom prst="rect">
            <a:avLst/>
          </a:prstGeom>
          <a:noFill/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635" y="4909066"/>
            <a:ext cx="3045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Gadget address = </a:t>
            </a:r>
            <a:r>
              <a:rPr lang="en-US" sz="1800" dirty="0" smtClean="0">
                <a:latin typeface="Courier New"/>
                <a:cs typeface="Courier New"/>
              </a:rPr>
              <a:t>0x4004dc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4648200" y="2743200"/>
            <a:ext cx="228600" cy="685801"/>
          </a:xfrm>
          <a:prstGeom prst="straightConnector1">
            <a:avLst/>
          </a:prstGeom>
          <a:noFill/>
          <a:ln w="25400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5017615" y="2743200"/>
            <a:ext cx="3150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Encodes </a:t>
            </a:r>
            <a:r>
              <a:rPr lang="en-US" sz="1800" dirty="0" err="1" smtClean="0">
                <a:latin typeface="Courier New"/>
                <a:cs typeface="Courier New"/>
              </a:rPr>
              <a:t>movq</a:t>
            </a:r>
            <a:r>
              <a:rPr lang="en-US" sz="1800" dirty="0" smtClean="0">
                <a:latin typeface="Courier New"/>
                <a:cs typeface="Courier New"/>
              </a:rPr>
              <a:t> %</a:t>
            </a:r>
            <a:r>
              <a:rPr lang="en-US" sz="1800" dirty="0" err="1" smtClean="0">
                <a:latin typeface="Courier New"/>
                <a:cs typeface="Courier New"/>
              </a:rPr>
              <a:t>rax</a:t>
            </a:r>
            <a:r>
              <a:rPr lang="en-US" sz="1800" dirty="0" smtClean="0">
                <a:latin typeface="Courier New"/>
                <a:cs typeface="Courier New"/>
              </a:rPr>
              <a:t>, %</a:t>
            </a:r>
            <a:r>
              <a:rPr lang="en-US" sz="1800" dirty="0" err="1" smtClean="0">
                <a:latin typeface="Courier New"/>
                <a:cs typeface="Courier New"/>
              </a:rPr>
              <a:t>rdi</a:t>
            </a:r>
            <a:endParaRPr lang="en-US" sz="1800" dirty="0" smtClean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899472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ROP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724399"/>
            <a:ext cx="7896225" cy="1609725"/>
          </a:xfrm>
        </p:spPr>
        <p:txBody>
          <a:bodyPr/>
          <a:lstStyle/>
          <a:p>
            <a:r>
              <a:rPr lang="en-US" dirty="0" smtClean="0"/>
              <a:t>Trigger with </a:t>
            </a:r>
            <a:r>
              <a:rPr lang="en-US" dirty="0" smtClean="0">
                <a:latin typeface="Courier New"/>
                <a:cs typeface="Courier New"/>
              </a:rPr>
              <a:t>ret</a:t>
            </a:r>
            <a:r>
              <a:rPr lang="en-US" dirty="0" smtClean="0"/>
              <a:t> instruction</a:t>
            </a:r>
          </a:p>
          <a:p>
            <a:pPr lvl="1"/>
            <a:r>
              <a:rPr lang="en-US" dirty="0" smtClean="0"/>
              <a:t>Will start executing Gadget 1</a:t>
            </a:r>
          </a:p>
          <a:p>
            <a:r>
              <a:rPr lang="en-US" dirty="0" smtClean="0"/>
              <a:t>Final </a:t>
            </a:r>
            <a:r>
              <a:rPr lang="en-US" dirty="0" smtClean="0">
                <a:latin typeface="Courier New"/>
                <a:cs typeface="Courier New"/>
              </a:rPr>
              <a:t>ret</a:t>
            </a:r>
            <a:r>
              <a:rPr lang="en-US" dirty="0" smtClean="0"/>
              <a:t> in each gadget will start next one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2057400" y="1257300"/>
            <a:ext cx="4191000" cy="2286000"/>
            <a:chOff x="2362200" y="2133600"/>
            <a:chExt cx="4191000" cy="2286000"/>
          </a:xfrm>
        </p:grpSpPr>
        <p:sp>
          <p:nvSpPr>
            <p:cNvPr id="4" name="Rectangle 3"/>
            <p:cNvSpPr/>
            <p:nvPr/>
          </p:nvSpPr>
          <p:spPr>
            <a:xfrm>
              <a:off x="2895600" y="3810000"/>
              <a:ext cx="1066800" cy="3048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2895600" y="3505200"/>
              <a:ext cx="1066800" cy="3048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895600" y="2895600"/>
              <a:ext cx="1066800" cy="6096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tIns="0" bIns="0" rtlCol="0" anchor="ctr" anchorCtr="1"/>
            <a:lstStyle/>
            <a:p>
              <a:pPr algn="ctr"/>
              <a:endParaRPr lang="en-US" sz="1200" dirty="0" smtClean="0">
                <a:solidFill>
                  <a:srgbClr val="000000"/>
                </a:solidFill>
                <a:latin typeface="Wingdings"/>
                <a:ea typeface="Wingdings"/>
                <a:cs typeface="Wingdings"/>
                <a:sym typeface="Wingdings"/>
              </a:endParaRPr>
            </a:p>
            <a:p>
              <a:pPr algn="ctr"/>
              <a:r>
                <a:rPr lang="en-US" sz="1200" dirty="0" smtClean="0">
                  <a:solidFill>
                    <a:srgbClr val="000000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</a:p>
            <a:p>
              <a:pPr algn="ctr"/>
              <a:r>
                <a:rPr lang="en-US" sz="1200" dirty="0" smtClean="0">
                  <a:solidFill>
                    <a:srgbClr val="000000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  <a:endParaRPr lang="en-US" sz="1200" dirty="0" smtClean="0">
                <a:solidFill>
                  <a:srgbClr val="000000"/>
                </a:solidFill>
              </a:endParaRPr>
            </a:p>
            <a:p>
              <a:pPr algn="ctr"/>
              <a:r>
                <a:rPr lang="en-US" sz="1200" dirty="0" smtClean="0">
                  <a:solidFill>
                    <a:srgbClr val="000000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  <a:endParaRPr lang="en-US" sz="1200" dirty="0" smtClean="0">
                <a:solidFill>
                  <a:srgbClr val="000000"/>
                </a:solidFill>
              </a:endParaRPr>
            </a:p>
            <a:p>
              <a:pPr algn="ctr"/>
              <a:endParaRPr lang="en-US" sz="1200" dirty="0">
                <a:solidFill>
                  <a:srgbClr val="00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895600" y="2590800"/>
              <a:ext cx="1066800" cy="304800"/>
            </a:xfrm>
            <a:prstGeom prst="rect">
              <a:avLst/>
            </a:prstGeom>
            <a:noFill/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248400" y="4038600"/>
              <a:ext cx="304800" cy="381000"/>
            </a:xfrm>
            <a:prstGeom prst="rect">
              <a:avLst/>
            </a:prstGeom>
            <a:solidFill>
              <a:schemeClr val="bg2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ourier New"/>
                  <a:cs typeface="Courier New"/>
                </a:rPr>
                <a:t>c</a:t>
              </a:r>
              <a:r>
                <a:rPr lang="en-US" sz="1200" dirty="0" smtClean="0">
                  <a:solidFill>
                    <a:schemeClr val="tx1"/>
                  </a:solidFill>
                  <a:latin typeface="Courier New"/>
                  <a:cs typeface="Courier New"/>
                </a:rPr>
                <a:t>3</a:t>
              </a:r>
              <a:endParaRPr lang="en-US" sz="1200" dirty="0">
                <a:solidFill>
                  <a:schemeClr val="tx1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724400" y="4038600"/>
              <a:ext cx="1828800" cy="3810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rgbClr val="000000"/>
                  </a:solidFill>
                  <a:latin typeface="Calibri"/>
                  <a:cs typeface="Calibri"/>
                </a:rPr>
                <a:t>Gadget 1 code</a:t>
              </a:r>
              <a:endParaRPr lang="en-US" sz="12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248400" y="3352800"/>
              <a:ext cx="304800" cy="381000"/>
            </a:xfrm>
            <a:prstGeom prst="rect">
              <a:avLst/>
            </a:prstGeom>
            <a:solidFill>
              <a:schemeClr val="bg2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ourier New"/>
                  <a:cs typeface="Courier New"/>
                </a:rPr>
                <a:t>c</a:t>
              </a:r>
              <a:r>
                <a:rPr lang="en-US" sz="1200" dirty="0" smtClean="0">
                  <a:solidFill>
                    <a:schemeClr val="tx1"/>
                  </a:solidFill>
                  <a:latin typeface="Courier New"/>
                  <a:cs typeface="Courier New"/>
                </a:rPr>
                <a:t>3</a:t>
              </a:r>
              <a:endParaRPr lang="en-US" sz="1200" dirty="0">
                <a:solidFill>
                  <a:schemeClr val="tx1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724400" y="3352800"/>
              <a:ext cx="1828800" cy="3810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rgbClr val="000000"/>
                  </a:solidFill>
                  <a:latin typeface="Calibri"/>
                  <a:cs typeface="Calibri"/>
                </a:rPr>
                <a:t>Gadget 2 code</a:t>
              </a:r>
              <a:endParaRPr lang="en-US" sz="12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248400" y="2362200"/>
              <a:ext cx="304800" cy="381000"/>
            </a:xfrm>
            <a:prstGeom prst="rect">
              <a:avLst/>
            </a:prstGeom>
            <a:solidFill>
              <a:schemeClr val="bg2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  <a:latin typeface="Courier New"/>
                  <a:cs typeface="Courier New"/>
                </a:rPr>
                <a:t>c</a:t>
              </a:r>
              <a:r>
                <a:rPr lang="en-US" sz="1200" dirty="0" smtClean="0">
                  <a:solidFill>
                    <a:schemeClr val="tx1"/>
                  </a:solidFill>
                  <a:latin typeface="Courier New"/>
                  <a:cs typeface="Courier New"/>
                </a:rPr>
                <a:t>3</a:t>
              </a:r>
              <a:endParaRPr lang="en-US" sz="1200" dirty="0">
                <a:solidFill>
                  <a:schemeClr val="tx1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724400" y="2362200"/>
              <a:ext cx="1828800" cy="381000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rgbClr val="000000"/>
                  </a:solidFill>
                  <a:latin typeface="Calibri"/>
                  <a:cs typeface="Calibri"/>
                </a:rPr>
                <a:t>Gadget </a:t>
              </a:r>
              <a:r>
                <a:rPr lang="en-US" sz="1200" i="1" dirty="0" smtClean="0">
                  <a:solidFill>
                    <a:srgbClr val="000000"/>
                  </a:solidFill>
                  <a:latin typeface="Calibri"/>
                  <a:cs typeface="Calibri"/>
                </a:rPr>
                <a:t>n</a:t>
              </a:r>
              <a:r>
                <a:rPr lang="en-US" sz="1200" dirty="0" smtClean="0">
                  <a:solidFill>
                    <a:srgbClr val="000000"/>
                  </a:solidFill>
                  <a:latin typeface="Calibri"/>
                  <a:cs typeface="Calibri"/>
                </a:rPr>
                <a:t> code</a:t>
              </a:r>
              <a:endParaRPr lang="en-US" sz="12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cxnSp>
          <p:nvCxnSpPr>
            <p:cNvPr id="17" name="Straight Arrow Connector 16"/>
            <p:cNvCxnSpPr>
              <a:endCxn id="10" idx="1"/>
            </p:cNvCxnSpPr>
            <p:nvPr/>
          </p:nvCxnSpPr>
          <p:spPr>
            <a:xfrm>
              <a:off x="3429000" y="3962400"/>
              <a:ext cx="1295400" cy="2667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 w="lg" len="lg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13" idx="1"/>
            </p:cNvCxnSpPr>
            <p:nvPr/>
          </p:nvCxnSpPr>
          <p:spPr>
            <a:xfrm flipV="1">
              <a:off x="3429000" y="3543300"/>
              <a:ext cx="1295400" cy="1143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 w="lg" len="lg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endCxn id="16" idx="1"/>
            </p:cNvCxnSpPr>
            <p:nvPr/>
          </p:nvCxnSpPr>
          <p:spPr>
            <a:xfrm flipV="1">
              <a:off x="3429000" y="2552700"/>
              <a:ext cx="1295400" cy="228600"/>
            </a:xfrm>
            <a:prstGeom prst="straightConnector1">
              <a:avLst/>
            </a:prstGeom>
            <a:ln>
              <a:solidFill>
                <a:srgbClr val="000000"/>
              </a:solidFill>
              <a:headEnd type="oval" w="lg" len="lg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endCxn id="4" idx="1"/>
            </p:cNvCxnSpPr>
            <p:nvPr/>
          </p:nvCxnSpPr>
          <p:spPr>
            <a:xfrm>
              <a:off x="2362200" y="3962400"/>
              <a:ext cx="533400" cy="0"/>
            </a:xfrm>
            <a:prstGeom prst="straightConnector1">
              <a:avLst/>
            </a:prstGeom>
            <a:ln>
              <a:solidFill>
                <a:srgbClr val="000000"/>
              </a:solidFill>
              <a:headEnd type="none" w="lg" len="lg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895600" y="2133600"/>
              <a:ext cx="10668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latin typeface="Calibri"/>
                  <a:cs typeface="Calibri"/>
                </a:rPr>
                <a:t>Stack</a:t>
              </a:r>
              <a:endParaRPr lang="en-US" sz="1600" dirty="0">
                <a:latin typeface="Calibri"/>
                <a:cs typeface="Calibri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990600" y="2957256"/>
            <a:ext cx="1066800" cy="304800"/>
          </a:xfrm>
          <a:prstGeom prst="rect">
            <a:avLst/>
          </a:prstGeom>
          <a:noFill/>
          <a:ln w="127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200" dirty="0" smtClean="0">
                <a:solidFill>
                  <a:srgbClr val="000000"/>
                </a:solidFill>
                <a:latin typeface="Courier New"/>
                <a:cs typeface="Courier New"/>
              </a:rPr>
              <a:t>%</a:t>
            </a:r>
            <a:r>
              <a:rPr lang="en-US" sz="1200" dirty="0" err="1" smtClean="0">
                <a:solidFill>
                  <a:srgbClr val="000000"/>
                </a:solidFill>
                <a:latin typeface="Courier New"/>
                <a:cs typeface="Courier New"/>
              </a:rPr>
              <a:t>rsp</a:t>
            </a:r>
            <a:endParaRPr lang="en-US" sz="12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133745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0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9916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Bad APIs of </a:t>
            </a:r>
            <a:r>
              <a:rPr lang="en-US" dirty="0" err="1" smtClean="0"/>
              <a:t>stdlib</a:t>
            </a:r>
            <a:r>
              <a:rPr lang="en-US" dirty="0" smtClean="0"/>
              <a:t> make buffer overflow likely</a:t>
            </a: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763000" cy="5257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E.g. gets()</a:t>
            </a:r>
            <a:endParaRPr lang="en-US" sz="2800" dirty="0" smtClean="0">
              <a:latin typeface="Courier New" pitchFamily="49" charset="0"/>
            </a:endParaRP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endParaRPr lang="en-US" dirty="0"/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No way to specify limit on number of characters to read</a:t>
            </a:r>
          </a:p>
          <a:p>
            <a:pPr eaLnBrk="1" hangingPunct="1"/>
            <a:r>
              <a:rPr lang="en-US" dirty="0" smtClean="0"/>
              <a:t>Other examples:</a:t>
            </a:r>
            <a:r>
              <a:rPr lang="en-US" dirty="0"/>
              <a:t> </a:t>
            </a:r>
            <a:r>
              <a:rPr lang="en-US" b="1" dirty="0" err="1" smtClean="0">
                <a:latin typeface="Courier New" pitchFamily="49" charset="0"/>
              </a:rPr>
              <a:t>strcpy</a:t>
            </a:r>
            <a:r>
              <a:rPr lang="en-US" b="1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strcat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scanf</a:t>
            </a:r>
            <a:r>
              <a:rPr lang="en-US" b="1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fscanf</a:t>
            </a:r>
            <a:r>
              <a:rPr lang="en-US" b="1" dirty="0" smtClean="0"/>
              <a:t>, </a:t>
            </a:r>
            <a:r>
              <a:rPr lang="en-US" b="1" dirty="0" err="1" smtClean="0">
                <a:latin typeface="Courier New" pitchFamily="49" charset="0"/>
              </a:rPr>
              <a:t>sscanf</a:t>
            </a:r>
            <a:endParaRPr lang="en-US" dirty="0" smtClean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838200" y="2089150"/>
            <a:ext cx="5410200" cy="33972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/* Get string from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stdin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*/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char *gets(char *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)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c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char *p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while (c != EOF &amp;&amp; c != '\n')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*p++ = c;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c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}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*p = '\0';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return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6413500" cy="573088"/>
          </a:xfrm>
        </p:spPr>
        <p:txBody>
          <a:bodyPr/>
          <a:lstStyle/>
          <a:p>
            <a:pPr eaLnBrk="1" hangingPunct="1"/>
            <a:r>
              <a:rPr lang="en-US" smtClean="0"/>
              <a:t>Vulnerable Buffer Code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609600" y="3124200"/>
            <a:ext cx="3657600" cy="82843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</a:rPr>
              <a:t>call_echo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() {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   echo();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}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09600" y="1219200"/>
            <a:ext cx="50292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352800" y="413385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/</a:t>
            </a:r>
            <a:r>
              <a:rPr lang="en-US" sz="1600" i="1" dirty="0" err="1" smtClean="0">
                <a:latin typeface="Courier New" pitchFamily="49" charset="0"/>
                <a:ea typeface="MS Mincho" pitchFamily="49" charset="-128"/>
                <a:cs typeface="+mn-cs"/>
              </a:rPr>
              <a:t>a.out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012345678901234567890123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012345678901234567890123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352800" y="5267325"/>
            <a:ext cx="5257800" cy="8286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&gt;.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/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a.out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</a:rPr>
              <a:t>0123456789012345678901234</a:t>
            </a:r>
            <a:endParaRPr lang="en-US" sz="1600" i="1" dirty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Segmentation 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Fault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867400" y="1948934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0"/>
              <a:buChar char="ç"/>
            </a:pPr>
            <a:r>
              <a:rPr lang="en-US" dirty="0" smtClean="0">
                <a:solidFill>
                  <a:srgbClr val="FF0000"/>
                </a:solidFill>
                <a:latin typeface="Calibri" pitchFamily="34" charset="0"/>
                <a:sym typeface="Wingdings"/>
              </a:rPr>
              <a:t>how big </a:t>
            </a:r>
          </a:p>
          <a:p>
            <a:r>
              <a:rPr lang="en-US" dirty="0">
                <a:solidFill>
                  <a:srgbClr val="FF0000"/>
                </a:solidFill>
                <a:latin typeface="Calibri" pitchFamily="34" charset="0"/>
                <a:sym typeface="Wingdings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  <a:sym typeface="Wingdings"/>
              </a:rPr>
              <a:t>is big enough?</a:t>
            </a:r>
            <a:endParaRPr lang="en-US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17513"/>
            <a:ext cx="7099300" cy="573087"/>
          </a:xfrm>
        </p:spPr>
        <p:txBody>
          <a:bodyPr/>
          <a:lstStyle/>
          <a:p>
            <a:pPr eaLnBrk="1" hangingPunct="1"/>
            <a:r>
              <a:rPr lang="en-US" smtClean="0"/>
              <a:t>Buffer Overflow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444500" y="1600200"/>
            <a:ext cx="8578850" cy="23057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 smtClean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00000000004006cf &lt;echo&gt;: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4006cf:	48 83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ec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18          	sub 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$0x18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4006d3:	48 89 e7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,%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800" dirty="0">
              <a:solidFill>
                <a:srgbClr val="FF0000"/>
              </a:solidFill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4006d6:	e8 a5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400680 &lt;gets&gt;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4006db:	48 89 e7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%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,%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8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4006de:	e8 3d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fe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400520 &lt;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puts@plt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4006e3:	48 83 c4 18          	add    $0x18,%rsp</a:t>
            </a:r>
          </a:p>
          <a:p>
            <a:pPr eaLnBrk="0" hangingPunct="0">
              <a:tabLst>
                <a:tab pos="457200" algn="l"/>
                <a:tab pos="1485900" algn="l"/>
                <a:tab pos="3771900" algn="l"/>
                <a:tab pos="3943350" algn="l"/>
              </a:tabLst>
              <a:defRPr/>
            </a:pP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 4006e7:	c3      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  <a:cs typeface="+mn-cs"/>
              </a:rPr>
              <a:t>retq</a:t>
            </a:r>
            <a:r>
              <a:rPr lang="en-US" sz="1800" dirty="0">
                <a:latin typeface="Courier New" pitchFamily="49" charset="0"/>
                <a:ea typeface="MS Mincho" pitchFamily="49" charset="-128"/>
                <a:cs typeface="+mn-cs"/>
              </a:rPr>
              <a:t> </a:t>
            </a:r>
            <a:endParaRPr lang="ro-RO" sz="18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565150" y="4826501"/>
            <a:ext cx="8045450" cy="1474763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4006e8:	48 83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ec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08          	sub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4006ec:	b8 00 00 00 00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  $0x0,%eax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4006f1:	e8 d9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ff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48 83 c4 08          	add    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4006fa:	c3                   	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retq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4500" y="4419600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pitchFamily="34" charset="0"/>
              </a:rPr>
              <a:t>call_echo</a:t>
            </a:r>
            <a:r>
              <a:rPr lang="en-US" dirty="0" smtClean="0">
                <a:latin typeface="Calibri" pitchFamily="34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4500" y="1138535"/>
            <a:ext cx="88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echo: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Buffer Overflow Stack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6096000" y="51816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$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733800" y="2286000"/>
            <a:ext cx="5105400" cy="18129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char buf[4];  /* Way too small!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gets(buf);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puts(buf);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</a:t>
            </a:r>
            <a:r>
              <a:rPr lang="en-US" sz="1800" b="0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6813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93713"/>
            <a:ext cx="6489700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Buffer Overflow Stack Example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$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  <a:endParaRPr lang="en-US" sz="1600" dirty="0" smtClean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  gets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. . .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/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</a:t>
            </a:r>
            <a:r>
              <a:rPr lang="en-US" sz="1800" b="0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Courier New" pitchFamily="49" charset="0"/>
                <a:cs typeface="+mn-cs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4648200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4648200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Courier New" pitchFamily="49" charset="0"/>
                <a:cs typeface="+mn-cs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908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19776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4006f1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add   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. . .</a:t>
            </a:r>
            <a:endParaRPr lang="en-US" sz="18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pitchFamily="34" charset="0"/>
              </a:rPr>
              <a:t>call_echo</a:t>
            </a:r>
            <a:r>
              <a:rPr lang="en-US" dirty="0" smtClean="0">
                <a:latin typeface="Calibri" pitchFamily="34" charset="0"/>
              </a:rPr>
              <a:t>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3400" y="2811289"/>
            <a:ext cx="1797050" cy="304800"/>
            <a:chOff x="2377022" y="2811289"/>
            <a:chExt cx="1797050" cy="304800"/>
          </a:xfrm>
        </p:grpSpPr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40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f6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8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3"/>
            <a:ext cx="7229491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Buffer Overflow Stack Example #1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5486400" y="1219200"/>
            <a:ext cx="2601912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echo:</a:t>
            </a: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subq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$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24, %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  <a:cs typeface="+mn-cs"/>
              </a:rPr>
              <a:t>movq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rsp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rdi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call  gets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3146425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  . . .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048000" y="1219200"/>
            <a:ext cx="24384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void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</a:t>
            </a:r>
            <a:endParaRPr lang="en-US" sz="1600" dirty="0" smtClean="0">
              <a:latin typeface="Courier New" pitchFamily="49" charset="0"/>
              <a:ea typeface="MS Mincho" pitchFamily="49" charset="-128"/>
            </a:endParaRP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  gets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. . .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/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503486"/>
            <a:ext cx="1797050" cy="608299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Return </a:t>
            </a:r>
            <a:r>
              <a:rPr lang="en-US" sz="1800" b="0" dirty="0" smtClean="0">
                <a:latin typeface="Calibri" pitchFamily="34" charset="0"/>
                <a:cs typeface="+mn-cs"/>
              </a:rPr>
              <a:t>Address</a:t>
            </a:r>
          </a:p>
          <a:p>
            <a:pPr algn="ctr">
              <a:defRPr/>
            </a:pPr>
            <a:r>
              <a:rPr lang="en-US" sz="1800" b="0" dirty="0" smtClean="0">
                <a:latin typeface="Calibri" pitchFamily="34" charset="0"/>
                <a:cs typeface="+mn-cs"/>
              </a:rPr>
              <a:t>(8 bytes)</a:t>
            </a:r>
            <a:endParaRPr lang="en-US" sz="1800" b="0" dirty="0">
              <a:latin typeface="Calibri" pitchFamily="34" charset="0"/>
              <a:cs typeface="+mn-cs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952750" y="4814816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3365500" y="4641778"/>
            <a:ext cx="738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smtClean="0">
                <a:latin typeface="Courier New" pitchFamily="49" charset="0"/>
              </a:rPr>
              <a:t>%</a:t>
            </a:r>
            <a:r>
              <a:rPr lang="en-US" sz="1800" dirty="0" err="1" smtClean="0">
                <a:latin typeface="Courier New" pitchFamily="49" charset="0"/>
              </a:rPr>
              <a:t>rsp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360487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Stack Frame</a:t>
            </a:r>
          </a:p>
          <a:p>
            <a:pPr algn="ctr">
              <a:defRPr/>
            </a:pPr>
            <a:r>
              <a:rPr lang="en-US" sz="1800" b="0" dirty="0">
                <a:latin typeface="Calibri" pitchFamily="34" charset="0"/>
                <a:cs typeface="+mn-cs"/>
              </a:rPr>
              <a:t>for </a:t>
            </a:r>
            <a:r>
              <a:rPr lang="en-US" sz="1800" dirty="0" err="1" smtClean="0">
                <a:latin typeface="Courier New" pitchFamily="49" charset="0"/>
                <a:cs typeface="+mn-cs"/>
              </a:rPr>
              <a:t>call_echo</a:t>
            </a:r>
            <a:endParaRPr lang="en-US" sz="1800" dirty="0">
              <a:latin typeface="Courier New" pitchFamily="49" charset="0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33400" y="4648200"/>
            <a:ext cx="1797050" cy="304800"/>
            <a:chOff x="533400" y="4648200"/>
            <a:chExt cx="1797050" cy="304800"/>
          </a:xfrm>
        </p:grpSpPr>
        <p:sp>
          <p:nvSpPr>
            <p:cNvPr id="360472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3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4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0475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464820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57200" y="990600"/>
            <a:ext cx="1816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After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call to gets</a:t>
            </a:r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533400" y="3113087"/>
            <a:ext cx="1797050" cy="15312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800" b="0" dirty="0" smtClean="0">
                <a:latin typeface="Calibri" pitchFamily="34" charset="0"/>
              </a:rPr>
              <a:t>20 bytes unused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3403600" y="3444014"/>
            <a:ext cx="4718485" cy="1197764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. . .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4006f1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800" dirty="0" err="1" smtClean="0">
                <a:latin typeface="Courier New" pitchFamily="49" charset="0"/>
                <a:ea typeface="MS Mincho" pitchFamily="49" charset="-128"/>
              </a:rPr>
              <a:t>callq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4006cf &lt;echo&gt;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ea typeface="MS Mincho" pitchFamily="49" charset="-128"/>
              </a:rPr>
              <a:t>4006f6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:	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add    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$0x8,%rsp</a:t>
            </a:r>
          </a:p>
          <a:p>
            <a:pPr eaLnBrk="0" hangingPunct="0"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800" dirty="0" smtClean="0">
                <a:latin typeface="Courier New" pitchFamily="49" charset="0"/>
                <a:ea typeface="MS Mincho" pitchFamily="49" charset="-128"/>
              </a:rPr>
              <a:t>. . .</a:t>
            </a:r>
            <a:endParaRPr lang="en-US" sz="1800" dirty="0">
              <a:latin typeface="Courier New" pitchFamily="49" charset="0"/>
              <a:ea typeface="MS Mincho" pitchFamily="49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82950" y="3037113"/>
            <a:ext cx="1469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alibri" pitchFamily="34" charset="0"/>
              </a:rPr>
              <a:t>call_echo</a:t>
            </a:r>
            <a:r>
              <a:rPr lang="en-US" dirty="0" smtClean="0">
                <a:latin typeface="Calibri" pitchFamily="34" charset="0"/>
              </a:rPr>
              <a:t>: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33400" y="2811289"/>
            <a:ext cx="1797050" cy="304800"/>
            <a:chOff x="2377022" y="2811289"/>
            <a:chExt cx="1797050" cy="304800"/>
          </a:xfrm>
        </p:grpSpPr>
        <p:sp>
          <p:nvSpPr>
            <p:cNvPr id="27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28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40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29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0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f6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38208" y="2481496"/>
            <a:ext cx="1797050" cy="304800"/>
            <a:chOff x="2377022" y="2811289"/>
            <a:chExt cx="1797050" cy="304800"/>
          </a:xfrm>
        </p:grpSpPr>
        <p:sp>
          <p:nvSpPr>
            <p:cNvPr id="33" name="Rectangle 24"/>
            <p:cNvSpPr>
              <a:spLocks noChangeArrowheads="1"/>
            </p:cNvSpPr>
            <p:nvPr/>
          </p:nvSpPr>
          <p:spPr bwMode="auto">
            <a:xfrm>
              <a:off x="2377022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4" name="Rectangle 25"/>
            <p:cNvSpPr>
              <a:spLocks noChangeArrowheads="1"/>
            </p:cNvSpPr>
            <p:nvPr/>
          </p:nvSpPr>
          <p:spPr bwMode="auto">
            <a:xfrm>
              <a:off x="2826285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3275547" y="2811289"/>
              <a:ext cx="449263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3724810" y="2811289"/>
              <a:ext cx="449262" cy="3048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2390791" y="5334000"/>
            <a:ext cx="52578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err="1">
                <a:latin typeface="Courier New" pitchFamily="49" charset="0"/>
                <a:ea typeface="MS Mincho" pitchFamily="49" charset="-128"/>
                <a:cs typeface="+mn-cs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&gt;</a:t>
            </a:r>
            <a:r>
              <a:rPr lang="en-US" sz="1600" i="1" dirty="0">
                <a:latin typeface="Courier New" pitchFamily="49" charset="0"/>
                <a:ea typeface="MS Mincho" pitchFamily="49" charset="-128"/>
                <a:cs typeface="+mn-cs"/>
              </a:rPr>
              <a:t>./</a:t>
            </a:r>
            <a:r>
              <a:rPr lang="en-US" sz="1600" i="1" dirty="0" err="1" smtClean="0">
                <a:latin typeface="Courier New" pitchFamily="49" charset="0"/>
                <a:ea typeface="MS Mincho" pitchFamily="49" charset="-128"/>
                <a:cs typeface="+mn-cs"/>
              </a:rPr>
              <a:t>bufdemo-nsp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>
                <a:latin typeface="Courier New" pitchFamily="49" charset="0"/>
                <a:ea typeface="MS Mincho" pitchFamily="49" charset="-128"/>
                <a:cs typeface="+mn-cs"/>
              </a:rPr>
              <a:t>Type a string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  <a:cs typeface="+mn-cs"/>
              </a:rPr>
              <a:t>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  <a:cs typeface="+mn-cs"/>
              </a:rPr>
              <a:t>01234567890123456789012</a:t>
            </a:r>
            <a:endParaRPr lang="en-US" sz="1600" i="1" dirty="0">
              <a:latin typeface="Courier New" pitchFamily="49" charset="0"/>
              <a:ea typeface="MS Mincho" pitchFamily="49" charset="-128"/>
              <a:cs typeface="+mn-cs"/>
            </a:endParaRPr>
          </a:p>
          <a:p>
            <a:pPr eaLnBrk="0" hangingPunct="0">
              <a:tabLst>
                <a:tab pos="457200" algn="l"/>
                <a:tab pos="1485900" algn="l"/>
              </a:tabLst>
              <a:defRPr/>
            </a:pP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01234567890123456789012</a:t>
            </a:r>
            <a:endParaRPr lang="en-US" sz="1600" dirty="0">
              <a:latin typeface="Courier New" pitchFamily="49" charset="0"/>
              <a:ea typeface="MS Mincho" pitchFamily="49" charset="-128"/>
              <a:cs typeface="+mn-cs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533400" y="4336978"/>
            <a:ext cx="1797050" cy="304800"/>
            <a:chOff x="533400" y="4648200"/>
            <a:chExt cx="1797050" cy="304800"/>
          </a:xfrm>
        </p:grpSpPr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37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533400" y="4025756"/>
            <a:ext cx="1797050" cy="304800"/>
            <a:chOff x="533400" y="4648200"/>
            <a:chExt cx="1797050" cy="304800"/>
          </a:xfrm>
        </p:grpSpPr>
        <p:sp>
          <p:nvSpPr>
            <p:cNvPr id="4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39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33400" y="3714534"/>
            <a:ext cx="1797050" cy="304800"/>
            <a:chOff x="533400" y="4648200"/>
            <a:chExt cx="1797050" cy="304800"/>
          </a:xfrm>
        </p:grpSpPr>
        <p:sp>
          <p:nvSpPr>
            <p:cNvPr id="5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35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34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33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5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533400" y="3403312"/>
            <a:ext cx="1797050" cy="304800"/>
            <a:chOff x="533400" y="4648200"/>
            <a:chExt cx="1797050" cy="304800"/>
          </a:xfrm>
        </p:grpSpPr>
        <p:sp>
          <p:nvSpPr>
            <p:cNvPr id="59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39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0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38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1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37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2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36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3092090"/>
            <a:ext cx="1797050" cy="304800"/>
            <a:chOff x="533400" y="4648200"/>
            <a:chExt cx="1797050" cy="304800"/>
          </a:xfrm>
        </p:grpSpPr>
        <p:sp>
          <p:nvSpPr>
            <p:cNvPr id="64" name="Rectangle 24"/>
            <p:cNvSpPr>
              <a:spLocks noChangeArrowheads="1"/>
            </p:cNvSpPr>
            <p:nvPr/>
          </p:nvSpPr>
          <p:spPr bwMode="auto">
            <a:xfrm>
              <a:off x="533400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solidFill>
                    <a:srgbClr val="FF0000"/>
                  </a:solidFill>
                  <a:latin typeface="Courier New" pitchFamily="49" charset="0"/>
                  <a:cs typeface="+mn-cs"/>
                </a:rPr>
                <a:t>00</a:t>
              </a:r>
              <a:endParaRPr lang="en-US" sz="1800" dirty="0">
                <a:solidFill>
                  <a:srgbClr val="FF0000"/>
                </a:solidFill>
                <a:latin typeface="Courier New" pitchFamily="49" charset="0"/>
                <a:cs typeface="+mn-cs"/>
              </a:endParaRPr>
            </a:p>
          </p:txBody>
        </p:sp>
        <p:sp>
          <p:nvSpPr>
            <p:cNvPr id="65" name="Rectangle 25"/>
            <p:cNvSpPr>
              <a:spLocks noChangeArrowheads="1"/>
            </p:cNvSpPr>
            <p:nvPr/>
          </p:nvSpPr>
          <p:spPr bwMode="auto">
            <a:xfrm>
              <a:off x="982663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32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6" name="Rectangle 26"/>
            <p:cNvSpPr>
              <a:spLocks noChangeArrowheads="1"/>
            </p:cNvSpPr>
            <p:nvPr/>
          </p:nvSpPr>
          <p:spPr bwMode="auto">
            <a:xfrm>
              <a:off x="1431925" y="4648200"/>
              <a:ext cx="449263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31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  <p:sp>
          <p:nvSpPr>
            <p:cNvPr id="67" name="Rectangle 27"/>
            <p:cNvSpPr>
              <a:spLocks noChangeArrowheads="1"/>
            </p:cNvSpPr>
            <p:nvPr/>
          </p:nvSpPr>
          <p:spPr bwMode="auto">
            <a:xfrm>
              <a:off x="1881188" y="4648200"/>
              <a:ext cx="449262" cy="3048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1800" dirty="0" smtClean="0">
                  <a:latin typeface="Courier New" pitchFamily="49" charset="0"/>
                  <a:cs typeface="+mn-cs"/>
                </a:rPr>
                <a:t>30</a:t>
              </a:r>
              <a:endParaRPr lang="en-US" sz="1800" dirty="0">
                <a:latin typeface="Courier New" pitchFamily="49" charset="0"/>
                <a:cs typeface="+mn-cs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982663" y="6292334"/>
            <a:ext cx="4429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Overflowed buffer, but did not corrupt state</a:t>
            </a:r>
          </a:p>
        </p:txBody>
      </p:sp>
    </p:spTree>
    <p:extLst>
      <p:ext uri="{BB962C8B-B14F-4D97-AF65-F5344CB8AC3E}">
        <p14:creationId xmlns:p14="http://schemas.microsoft.com/office/powerpoint/2010/main" val="26135622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85000"/>
          </a:schemeClr>
        </a:solidFill>
        <a:ln w="2540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Only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9900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C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Calibri Bold"/>
        <a:ea typeface="ヒラギノ角ゴ ProN W6"/>
        <a:cs typeface="ヒラギノ角ゴ ProN W6"/>
      </a:majorFont>
      <a:minorFont>
        <a:latin typeface="Calibri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34284</TotalTime>
  <Words>2150</Words>
  <Application>Microsoft Macintosh PowerPoint</Application>
  <PresentationFormat>On-screen Show (4:3)</PresentationFormat>
  <Paragraphs>654</Paragraphs>
  <Slides>33</Slides>
  <Notes>23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template2007</vt:lpstr>
      <vt:lpstr>Title Only</vt:lpstr>
      <vt:lpstr>Worksheet</vt:lpstr>
      <vt:lpstr>Machine-Level Programming V: Buffer overflow  </vt:lpstr>
      <vt:lpstr>Recall: Memory Referencing Bug Example</vt:lpstr>
      <vt:lpstr>Such problems are a BIG deal</vt:lpstr>
      <vt:lpstr>Bad APIs of stdlib make buffer overflow likely</vt:lpstr>
      <vt:lpstr>Vulnerable Buffer Code</vt:lpstr>
      <vt:lpstr>Buffer Overflow Disassembly</vt:lpstr>
      <vt:lpstr>Buffer Overflow Stack</vt:lpstr>
      <vt:lpstr>Buffer Overflow Stack Example</vt:lpstr>
      <vt:lpstr>Buffer Overflow Stack Example #1</vt:lpstr>
      <vt:lpstr>Buffer Overflow Stack Example #2</vt:lpstr>
      <vt:lpstr>Buffer Overflow Stack Example #3</vt:lpstr>
      <vt:lpstr>Buffer Overflow Stack Example #3 Explained</vt:lpstr>
      <vt:lpstr>What’s the big deal about buffer overflow?</vt:lpstr>
      <vt:lpstr>Example exploit: Code Injection Attacks</vt:lpstr>
      <vt:lpstr>Exploits Based on Buffer Overflows</vt:lpstr>
      <vt:lpstr>Example: the original Internet worm (1988)</vt:lpstr>
      <vt:lpstr>OK, what to do about buffer overflow attacks</vt:lpstr>
      <vt:lpstr>Avoid Overflow Vulnerabilities in Code </vt:lpstr>
      <vt:lpstr>Mitigate BO attacks despite buggy code</vt:lpstr>
      <vt:lpstr>Mitigate #1 (control flow hijacking)</vt:lpstr>
      <vt:lpstr>Setting Up Canary</vt:lpstr>
      <vt:lpstr>Stack canaries</vt:lpstr>
      <vt:lpstr>Setting Up Canary</vt:lpstr>
      <vt:lpstr>Checking Canary</vt:lpstr>
      <vt:lpstr>What isn’t caught by canaries?</vt:lpstr>
      <vt:lpstr>Mitigate #2 attempts to craft “attacking code”  (NX)</vt:lpstr>
      <vt:lpstr>Mitigate #2 attempts to craft “attacking code”  (ASLR)</vt:lpstr>
      <vt:lpstr>The rest of the slides are optional</vt:lpstr>
      <vt:lpstr>Return-Oriented Programming Attacks</vt:lpstr>
      <vt:lpstr>Gadget Example #1</vt:lpstr>
      <vt:lpstr>Gadget Example #2</vt:lpstr>
      <vt:lpstr>ROP Execution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Jinyang Li</cp:lastModifiedBy>
  <cp:revision>530</cp:revision>
  <cp:lastPrinted>2014-09-23T07:19:34Z</cp:lastPrinted>
  <dcterms:created xsi:type="dcterms:W3CDTF">2012-10-15T22:47:51Z</dcterms:created>
  <dcterms:modified xsi:type="dcterms:W3CDTF">2016-10-26T21:05:02Z</dcterms:modified>
</cp:coreProperties>
</file>