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</p:sldMasterIdLst>
  <p:notesMasterIdLst>
    <p:notesMasterId r:id="rId41"/>
  </p:notesMasterIdLst>
  <p:sldIdLst>
    <p:sldId id="335" r:id="rId5"/>
    <p:sldId id="370" r:id="rId6"/>
    <p:sldId id="397" r:id="rId7"/>
    <p:sldId id="398" r:id="rId8"/>
    <p:sldId id="289" r:id="rId9"/>
    <p:sldId id="290" r:id="rId10"/>
    <p:sldId id="256" r:id="rId11"/>
    <p:sldId id="260" r:id="rId12"/>
    <p:sldId id="399" r:id="rId13"/>
    <p:sldId id="400" r:id="rId14"/>
    <p:sldId id="372" r:id="rId15"/>
    <p:sldId id="373" r:id="rId16"/>
    <p:sldId id="374" r:id="rId17"/>
    <p:sldId id="375" r:id="rId18"/>
    <p:sldId id="387" r:id="rId19"/>
    <p:sldId id="401" r:id="rId20"/>
    <p:sldId id="376" r:id="rId21"/>
    <p:sldId id="402" r:id="rId22"/>
    <p:sldId id="325" r:id="rId23"/>
    <p:sldId id="326" r:id="rId24"/>
    <p:sldId id="327" r:id="rId25"/>
    <p:sldId id="403" r:id="rId26"/>
    <p:sldId id="384" r:id="rId27"/>
    <p:sldId id="386" r:id="rId28"/>
    <p:sldId id="297" r:id="rId29"/>
    <p:sldId id="309" r:id="rId30"/>
    <p:sldId id="298" r:id="rId31"/>
    <p:sldId id="336" r:id="rId32"/>
    <p:sldId id="337" r:id="rId33"/>
    <p:sldId id="338" r:id="rId34"/>
    <p:sldId id="341" r:id="rId35"/>
    <p:sldId id="342" r:id="rId36"/>
    <p:sldId id="343" r:id="rId37"/>
    <p:sldId id="344" r:id="rId38"/>
    <p:sldId id="345" r:id="rId39"/>
    <p:sldId id="334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7805" autoAdjust="0"/>
  </p:normalViewPr>
  <p:slideViewPr>
    <p:cSldViewPr>
      <p:cViewPr>
        <p:scale>
          <a:sx n="108" d="100"/>
          <a:sy n="108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4533793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Slides adapted from Bryant and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O’Hallaron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III: How to implement </a:t>
            </a:r>
            <a:r>
              <a:rPr lang="en-US" b="1" dirty="0"/>
              <a:t>p</a:t>
            </a:r>
            <a:r>
              <a:rPr lang="en-US" b="1" dirty="0" smtClean="0"/>
              <a:t>rocedure </a:t>
            </a:r>
            <a:r>
              <a:rPr lang="en-US" b="1" dirty="0" smtClean="0"/>
              <a:t>calls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800" b="1" dirty="0" smtClean="0"/>
              <a:t>Jinyang Li</a:t>
            </a: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Using the stack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524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f(){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958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926953" y="2438400"/>
            <a:ext cx="1949847" cy="1676400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3048000" y="3810000"/>
            <a:ext cx="1949847" cy="1447800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267200" y="21115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Pop L1 from stack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L1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Pop L2 from stack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L2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382000" y="3200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382000" y="2819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71600" y="1916668"/>
            <a:ext cx="1410369" cy="1531442"/>
            <a:chOff x="1371600" y="1916668"/>
            <a:chExt cx="1410369" cy="1531442"/>
          </a:xfrm>
        </p:grpSpPr>
        <p:sp>
          <p:nvSpPr>
            <p:cNvPr id="2" name="TextBox 1"/>
            <p:cNvSpPr txBox="1"/>
            <p:nvPr/>
          </p:nvSpPr>
          <p:spPr>
            <a:xfrm>
              <a:off x="1941437" y="1916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L3 </a:t>
              </a:r>
              <a:endParaRPr lang="en-US" sz="18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304800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L3: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47800" y="3364468"/>
            <a:ext cx="1297732" cy="1740932"/>
            <a:chOff x="1524000" y="3440668"/>
            <a:chExt cx="1297732" cy="1740932"/>
          </a:xfrm>
        </p:grpSpPr>
        <p:sp>
          <p:nvSpPr>
            <p:cNvPr id="25" name="TextBox 24"/>
            <p:cNvSpPr txBox="1"/>
            <p:nvPr/>
          </p:nvSpPr>
          <p:spPr>
            <a:xfrm>
              <a:off x="1981200" y="3440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L5 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478149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L5: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869757" y="5086290"/>
            <a:ext cx="492443" cy="400110"/>
          </a:xfrm>
          <a:prstGeom prst="rect">
            <a:avLst/>
          </a:prstGeom>
          <a:solidFill>
            <a:srgbClr val="FFB8B8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3943290"/>
            <a:ext cx="492443" cy="400110"/>
          </a:xfrm>
          <a:prstGeom prst="rect">
            <a:avLst/>
          </a:prstGeom>
          <a:solidFill>
            <a:srgbClr val="FFB8B8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38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80" grpId="0" animBg="1"/>
      <p:bldP spid="12335" grpId="0"/>
      <p:bldP spid="85" grpId="0"/>
      <p:bldP spid="86" grpId="0" animBg="1"/>
      <p:bldP spid="87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&lt;func&gt;: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&lt;main&gt;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&lt;func&gt;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How to allocate/</a:t>
            </a:r>
            <a:r>
              <a:rPr lang="en-US" dirty="0" err="1" smtClean="0"/>
              <a:t>deallocate</a:t>
            </a:r>
            <a:r>
              <a:rPr lang="en-US" dirty="0" smtClean="0"/>
              <a:t> local variables?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962400"/>
          </a:xfrm>
          <a:ln/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Use registers whenever possible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Allocate </a:t>
            </a:r>
            <a:r>
              <a:rPr lang="en-US" b="1" dirty="0" smtClean="0">
                <a:solidFill>
                  <a:srgbClr val="000000"/>
                </a:solidFill>
              </a:rPr>
              <a:t>local variables on the stack</a:t>
            </a:r>
          </a:p>
          <a:p>
            <a:pPr lvl="1"/>
            <a:r>
              <a:rPr lang="ro-RO" dirty="0" smtClean="0">
                <a:solidFill>
                  <a:srgbClr val="000000"/>
                </a:solidFill>
              </a:rPr>
              <a:t>subq  $0x8</a:t>
            </a:r>
            <a:r>
              <a:rPr lang="ro-RO" dirty="0">
                <a:solidFill>
                  <a:srgbClr val="000000"/>
                </a:solidFill>
              </a:rPr>
              <a:t>,%</a:t>
            </a:r>
            <a:r>
              <a:rPr lang="ro-RO" dirty="0" smtClean="0">
                <a:solidFill>
                  <a:srgbClr val="000000"/>
                </a:solidFill>
              </a:rPr>
              <a:t>rsp  //allocate 8</a:t>
            </a:r>
            <a:r>
              <a:rPr lang="ro-RO" b="1" dirty="0" smtClean="0">
                <a:solidFill>
                  <a:srgbClr val="000000"/>
                </a:solidFill>
              </a:rPr>
              <a:t> </a:t>
            </a:r>
            <a:r>
              <a:rPr lang="ro-RO" dirty="0" smtClean="0">
                <a:solidFill>
                  <a:srgbClr val="000000"/>
                </a:solidFill>
              </a:rPr>
              <a:t>bytes</a:t>
            </a:r>
          </a:p>
          <a:p>
            <a:pPr lvl="1"/>
            <a:r>
              <a:rPr lang="ro-RO" dirty="0" smtClean="0">
                <a:solidFill>
                  <a:srgbClr val="000000"/>
                </a:solidFill>
              </a:rPr>
              <a:t>movq $1,  8(%rsp) //store 1 in the allocated 8 bytes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De-allocate then from the stack before returning</a:t>
            </a:r>
          </a:p>
          <a:p>
            <a:pPr lvl="1"/>
            <a:r>
              <a:rPr lang="sv-SE" dirty="0" err="1" smtClean="0">
                <a:solidFill>
                  <a:srgbClr val="000000"/>
                </a:solidFill>
              </a:rPr>
              <a:t>addq</a:t>
            </a:r>
            <a:r>
              <a:rPr lang="sv-SE" dirty="0" smtClean="0">
                <a:solidFill>
                  <a:srgbClr val="000000"/>
                </a:solidFill>
              </a:rPr>
              <a:t>   </a:t>
            </a:r>
            <a:r>
              <a:rPr lang="sv-SE" dirty="0">
                <a:solidFill>
                  <a:srgbClr val="000000"/>
                </a:solidFill>
              </a:rPr>
              <a:t>$0x8,%rsp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How to pass arguments and return values?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4165600"/>
          </a:xfrm>
          <a:ln/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We could </a:t>
            </a:r>
            <a:r>
              <a:rPr lang="en-US" dirty="0" smtClean="0">
                <a:solidFill>
                  <a:srgbClr val="000000"/>
                </a:solidFill>
              </a:rPr>
              <a:t>store arguments/return values on the stack</a:t>
            </a:r>
            <a:endParaRPr lang="en-US" b="1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very efficient</a:t>
            </a:r>
          </a:p>
          <a:p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 tries to pass arguments and return values using registers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C’s calling convention</a:t>
            </a:r>
          </a:p>
        </p:txBody>
      </p:sp>
    </p:spTree>
    <p:extLst>
      <p:ext uri="{BB962C8B-B14F-4D97-AF65-F5344CB8AC3E}">
        <p14:creationId xmlns:p14="http://schemas.microsoft.com/office/powerpoint/2010/main" val="3639239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C’s calling convention: </a:t>
            </a:r>
            <a:r>
              <a:rPr lang="en-US" dirty="0" err="1" smtClean="0"/>
              <a:t>args</a:t>
            </a:r>
            <a:r>
              <a:rPr lang="en-US" dirty="0" smtClean="0"/>
              <a:t>/return values</a:t>
            </a:r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What does mystery function do?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&lt;mystery&gt;: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381000" y="1371600"/>
            <a:ext cx="4419600" cy="12954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…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&lt;mystery&gt;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…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257800" y="4114800"/>
            <a:ext cx="3505200" cy="129540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mystery(long *x)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(*x)++;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52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</a:t>
            </a:r>
            <a:r>
              <a:rPr lang="en-US" dirty="0" smtClean="0"/>
              <a:t>alling convention: Register Saving</a:t>
            </a:r>
            <a:endParaRPr lang="en-US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610600" cy="5435600"/>
          </a:xfrm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f </a:t>
            </a:r>
            <a:r>
              <a:rPr lang="en-US" dirty="0" smtClean="0"/>
              <a:t>calls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g</a:t>
            </a:r>
            <a:r>
              <a:rPr lang="en-US" dirty="0" smtClean="0"/>
              <a:t>: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r>
              <a:rPr lang="en-US" dirty="0" smtClean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g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 smtClean="0">
              <a:solidFill>
                <a:srgbClr val="980002"/>
              </a:solidFill>
              <a:latin typeface="Calibri Bold Italic" charset="0"/>
              <a:ea typeface="Calibri Bold Italic" charset="0"/>
              <a:cs typeface="Calibri Bold Italic" charset="0"/>
              <a:sym typeface="Calibri Bold Italic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Can caller assume register values do not change when </a:t>
            </a:r>
            <a:r>
              <a:rPr lang="en-US" dirty="0" err="1" smtClean="0"/>
              <a:t>callee</a:t>
            </a:r>
            <a:r>
              <a:rPr lang="en-US" dirty="0" smtClean="0"/>
              <a:t> returns?</a:t>
            </a:r>
          </a:p>
          <a:p>
            <a:r>
              <a:rPr lang="en-US" dirty="0" smtClean="0"/>
              <a:t>If not, caller must save </a:t>
            </a:r>
            <a:r>
              <a:rPr lang="en-US" dirty="0" smtClean="0"/>
              <a:t>register </a:t>
            </a:r>
            <a:r>
              <a:rPr lang="en-US" dirty="0" smtClean="0"/>
              <a:t>values (in memory) that it needs to </a:t>
            </a:r>
            <a:r>
              <a:rPr lang="en-US" dirty="0" smtClean="0"/>
              <a:t>use them </a:t>
            </a:r>
            <a:r>
              <a:rPr lang="en-US" dirty="0" smtClean="0"/>
              <a:t>later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procedure calls?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0"/>
            <a:ext cx="5257800" cy="5054600"/>
          </a:xfrm>
        </p:spPr>
        <p:txBody>
          <a:bodyPr/>
          <a:lstStyle/>
          <a:p>
            <a:r>
              <a:rPr lang="en-US" dirty="0" smtClean="0"/>
              <a:t>Passing control</a:t>
            </a:r>
          </a:p>
          <a:p>
            <a:r>
              <a:rPr lang="en-US" dirty="0" smtClean="0"/>
              <a:t>Passing Arguments &amp; return value</a:t>
            </a:r>
          </a:p>
          <a:p>
            <a:r>
              <a:rPr lang="en-US" dirty="0" smtClean="0"/>
              <a:t>Allocate / </a:t>
            </a:r>
            <a:r>
              <a:rPr lang="en-US" dirty="0" err="1" smtClean="0"/>
              <a:t>deallocate</a:t>
            </a:r>
            <a:r>
              <a:rPr lang="en-US" dirty="0" smtClean="0"/>
              <a:t> local variables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15240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y++;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41148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t, z;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..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5908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6670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Calling convention: register saving</a:t>
            </a: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Some registers are “caller saved”, others are “</a:t>
            </a:r>
            <a:r>
              <a:rPr lang="en-US" dirty="0" err="1" smtClean="0"/>
              <a:t>callee</a:t>
            </a:r>
            <a:r>
              <a:rPr lang="en-US" dirty="0" smtClean="0"/>
              <a:t> saved”</a:t>
            </a:r>
          </a:p>
          <a:p>
            <a:pPr lvl="1"/>
            <a:r>
              <a:rPr lang="en-US" dirty="0" smtClean="0"/>
              <a:t>Caller saved</a:t>
            </a:r>
          </a:p>
          <a:p>
            <a:pPr marL="838200" lvl="2"/>
            <a:r>
              <a:rPr lang="en-US" dirty="0" smtClean="0"/>
              <a:t>Caller </a:t>
            </a:r>
            <a:r>
              <a:rPr lang="en-US" dirty="0"/>
              <a:t>saves </a:t>
            </a:r>
            <a:r>
              <a:rPr lang="en-US" dirty="0" smtClean="0"/>
              <a:t>“caller saved” registers on stack before </a:t>
            </a:r>
            <a:r>
              <a:rPr lang="en-US" dirty="0"/>
              <a:t>the </a:t>
            </a:r>
            <a:r>
              <a:rPr lang="en-US" dirty="0" smtClean="0"/>
              <a:t>call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saved</a:t>
            </a:r>
            <a:endParaRPr lang="en-US" dirty="0"/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dirty="0"/>
              <a:t>saves </a:t>
            </a:r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saved” registers on stack before 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C’ calling convention: Register Usage</a:t>
            </a:r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2819400" y="1447800"/>
            <a:ext cx="178702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2819400" y="2819400"/>
            <a:ext cx="17870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2819400" y="3276600"/>
            <a:ext cx="17870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2514600" y="19050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1600200" y="14478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2819400" y="3733800"/>
            <a:ext cx="17870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819400" y="4191000"/>
            <a:ext cx="17870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2819400" y="4648200"/>
            <a:ext cx="1787028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2819400" y="5105400"/>
            <a:ext cx="1787028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2819400" y="1905000"/>
            <a:ext cx="17870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2819400" y="2362200"/>
            <a:ext cx="17870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1405560" y="2998857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-76200" y="3200400"/>
            <a:ext cx="1066800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1143000" y="1600200"/>
            <a:ext cx="457200" cy="3886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Rectangle 8"/>
          <p:cNvSpPr>
            <a:spLocks/>
          </p:cNvSpPr>
          <p:nvPr/>
        </p:nvSpPr>
        <p:spPr bwMode="auto">
          <a:xfrm>
            <a:off x="7162800" y="1981200"/>
            <a:ext cx="17526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162800" y="4267200"/>
            <a:ext cx="17526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AutoShape 14"/>
          <p:cNvSpPr>
            <a:spLocks/>
          </p:cNvSpPr>
          <p:nvPr/>
        </p:nvSpPr>
        <p:spPr bwMode="auto">
          <a:xfrm>
            <a:off x="6858000" y="2057400"/>
            <a:ext cx="304800" cy="2057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17"/>
          <p:cNvSpPr>
            <a:spLocks/>
          </p:cNvSpPr>
          <p:nvPr/>
        </p:nvSpPr>
        <p:spPr bwMode="auto">
          <a:xfrm>
            <a:off x="5562600" y="2895600"/>
            <a:ext cx="125815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35" name="Rectangle 8"/>
          <p:cNvSpPr>
            <a:spLocks/>
          </p:cNvSpPr>
          <p:nvPr/>
        </p:nvSpPr>
        <p:spPr bwMode="auto">
          <a:xfrm>
            <a:off x="7162800" y="3810000"/>
            <a:ext cx="17526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8"/>
          <p:cNvSpPr>
            <a:spLocks/>
          </p:cNvSpPr>
          <p:nvPr/>
        </p:nvSpPr>
        <p:spPr bwMode="auto">
          <a:xfrm>
            <a:off x="7162800" y="2438400"/>
            <a:ext cx="17526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8"/>
          <p:cNvSpPr>
            <a:spLocks/>
          </p:cNvSpPr>
          <p:nvPr/>
        </p:nvSpPr>
        <p:spPr bwMode="auto">
          <a:xfrm>
            <a:off x="7162800" y="2895600"/>
            <a:ext cx="17526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8"/>
          <p:cNvSpPr>
            <a:spLocks/>
          </p:cNvSpPr>
          <p:nvPr/>
        </p:nvSpPr>
        <p:spPr bwMode="auto">
          <a:xfrm>
            <a:off x="7162800" y="3352800"/>
            <a:ext cx="17526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Why caller vs. </a:t>
            </a:r>
            <a:r>
              <a:rPr lang="en-US" dirty="0" err="1" smtClean="0"/>
              <a:t>callee</a:t>
            </a:r>
            <a:r>
              <a:rPr lang="en-US" dirty="0" smtClean="0"/>
              <a:t> saved registers?</a:t>
            </a: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419600"/>
          </a:xfrm>
          <a:ln/>
        </p:spPr>
        <p:txBody>
          <a:bodyPr/>
          <a:lstStyle/>
          <a:p>
            <a:r>
              <a:rPr lang="en-US" dirty="0" smtClean="0"/>
              <a:t>Why not make all registers caller saved?</a:t>
            </a:r>
          </a:p>
          <a:p>
            <a:r>
              <a:rPr lang="en-US" dirty="0" smtClean="0"/>
              <a:t>Why not make </a:t>
            </a:r>
            <a:r>
              <a:rPr lang="en-US" smtClean="0"/>
              <a:t>all registers callee</a:t>
            </a:r>
            <a:r>
              <a:rPr lang="en-US" dirty="0" smtClean="0"/>
              <a:t> saved?</a:t>
            </a:r>
          </a:p>
        </p:txBody>
      </p:sp>
    </p:spTree>
    <p:extLst>
      <p:ext uri="{BB962C8B-B14F-4D97-AF65-F5344CB8AC3E}">
        <p14:creationId xmlns:p14="http://schemas.microsoft.com/office/powerpoint/2010/main" val="2855708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Register save Example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533400" y="2895600"/>
            <a:ext cx="4419600" cy="35052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5334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Register save example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func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086600" cy="4013200"/>
          </a:xfrm>
          <a:ln/>
        </p:spPr>
        <p:txBody>
          <a:bodyPr/>
          <a:lstStyle/>
          <a:p>
            <a:r>
              <a:rPr lang="en-US" dirty="0" smtClean="0"/>
              <a:t>We view the part of stack pertaining to each function invocation as a “stack frame”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x86-64/C </a:t>
            </a:r>
            <a:r>
              <a:rPr lang="en-US" dirty="0"/>
              <a:t>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</a:t>
            </a:r>
            <a:r>
              <a:rPr lang="en-US" dirty="0" smtClean="0"/>
              <a:t>variables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dirty="0" smtClean="0"/>
              <a:t>f can’t be kept in registers)</a:t>
            </a:r>
          </a:p>
          <a:p>
            <a:pPr marL="552450" lvl="1"/>
            <a:r>
              <a:rPr lang="en-US" dirty="0" smtClean="0"/>
              <a:t>Saved register context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3943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1833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7150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6172200" y="23844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Rectangle 20"/>
          <p:cNvSpPr>
            <a:spLocks/>
          </p:cNvSpPr>
          <p:nvPr/>
        </p:nvSpPr>
        <p:spPr bwMode="auto">
          <a:xfrm>
            <a:off x="5397500" y="2190750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166673" y="31718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Rectangle 20"/>
          <p:cNvSpPr>
            <a:spLocks/>
          </p:cNvSpPr>
          <p:nvPr/>
        </p:nvSpPr>
        <p:spPr bwMode="auto">
          <a:xfrm>
            <a:off x="5391150" y="29781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172200" y="401796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Rectangle 20"/>
          <p:cNvSpPr>
            <a:spLocks/>
          </p:cNvSpPr>
          <p:nvPr/>
        </p:nvSpPr>
        <p:spPr bwMode="auto">
          <a:xfrm>
            <a:off x="5397500" y="3824288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How to transfer control for procedure calls?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f(){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196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h(..)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 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836065" y="2013521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648200" y="1905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f()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0" name="Freeform 79"/>
          <p:cNvSpPr/>
          <p:nvPr/>
        </p:nvSpPr>
        <p:spPr>
          <a:xfrm>
            <a:off x="3124200" y="3657600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3200400" y="5181600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6" name="Rectangle 12335"/>
          <p:cNvSpPr/>
          <p:nvPr/>
        </p:nvSpPr>
        <p:spPr bwMode="auto">
          <a:xfrm>
            <a:off x="8458200" y="21336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</a:t>
            </a:r>
            <a:r>
              <a:rPr lang="en-US" sz="2000" dirty="0" smtClean="0"/>
              <a:t>g(</a:t>
            </a:r>
            <a:r>
              <a:rPr lang="en-US" sz="2000" dirty="0" smtClean="0"/>
              <a:t>)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8458200" y="3810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458200" y="3429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</a:p>
        </p:txBody>
      </p:sp>
      <p:grpSp>
        <p:nvGrpSpPr>
          <p:cNvPr id="12337" name="Group 12336"/>
          <p:cNvGrpSpPr/>
          <p:nvPr/>
        </p:nvGrpSpPr>
        <p:grpSpPr>
          <a:xfrm>
            <a:off x="4724400" y="4800600"/>
            <a:ext cx="4315877" cy="1241286"/>
            <a:chOff x="4724400" y="4800600"/>
            <a:chExt cx="4315877" cy="1241286"/>
          </a:xfrm>
        </p:grpSpPr>
        <p:sp>
          <p:nvSpPr>
            <p:cNvPr id="88" name="TextBox 87"/>
            <p:cNvSpPr txBox="1"/>
            <p:nvPr/>
          </p:nvSpPr>
          <p:spPr>
            <a:xfrm>
              <a:off x="4724400" y="5334000"/>
              <a:ext cx="396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l">
                <a:buFont typeface="Arial"/>
                <a:buChar char="•"/>
              </a:pPr>
              <a:r>
                <a:rPr lang="en-US" sz="2000" dirty="0" smtClean="0"/>
                <a:t>Jump to </a:t>
              </a:r>
              <a:r>
                <a:rPr lang="en-US" sz="2000" dirty="0" smtClean="0"/>
                <a:t>h(</a:t>
              </a:r>
              <a:r>
                <a:rPr lang="en-US" sz="2000" dirty="0" smtClean="0"/>
                <a:t>)</a:t>
              </a:r>
            </a:p>
            <a:p>
              <a:pPr marL="342900" indent="-342900" algn="l">
                <a:buFont typeface="Arial"/>
                <a:buChar char="•"/>
              </a:pPr>
              <a:r>
                <a:rPr lang="en-US" sz="2000" dirty="0" smtClean="0"/>
                <a:t>Remember where to come back</a:t>
              </a:r>
              <a:endParaRPr lang="en-US" sz="2000" dirty="0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8583077" y="5562600"/>
              <a:ext cx="457200" cy="381000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L3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8583077" y="5181600"/>
              <a:ext cx="457200" cy="381000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L2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8534400" y="4800600"/>
              <a:ext cx="457200" cy="381000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L1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12335" grpId="0"/>
      <p:bldP spid="80" grpId="0" animBg="1"/>
      <p:bldP spid="82" grpId="0" animBg="1"/>
      <p:bldP spid="12336" grpId="0" animBg="1"/>
      <p:bldP spid="85" grpId="0"/>
      <p:bldP spid="86" grpId="0" animBg="1"/>
      <p:bldP spid="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6166673" y="48482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2" name="Rectangle 20"/>
          <p:cNvSpPr>
            <a:spLocks/>
          </p:cNvSpPr>
          <p:nvPr/>
        </p:nvSpPr>
        <p:spPr bwMode="auto">
          <a:xfrm>
            <a:off x="5391150" y="46545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6172200" y="401796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4" name="Rectangle 20"/>
          <p:cNvSpPr>
            <a:spLocks/>
          </p:cNvSpPr>
          <p:nvPr/>
        </p:nvSpPr>
        <p:spPr bwMode="auto">
          <a:xfrm>
            <a:off x="5397500" y="3824288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6166673" y="31718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8" name="Rectangle 20"/>
          <p:cNvSpPr>
            <a:spLocks/>
          </p:cNvSpPr>
          <p:nvPr/>
        </p:nvSpPr>
        <p:spPr bwMode="auto">
          <a:xfrm>
            <a:off x="5391150" y="29781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172200" y="401796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2" name="Rectangle 20"/>
          <p:cNvSpPr>
            <a:spLocks/>
          </p:cNvSpPr>
          <p:nvPr/>
        </p:nvSpPr>
        <p:spPr bwMode="auto">
          <a:xfrm>
            <a:off x="5397500" y="3824288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6166673" y="3171825"/>
            <a:ext cx="7183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6" name="Rectangle 20"/>
          <p:cNvSpPr>
            <a:spLocks/>
          </p:cNvSpPr>
          <p:nvPr/>
        </p:nvSpPr>
        <p:spPr bwMode="auto">
          <a:xfrm>
            <a:off x="5391150" y="2978150"/>
            <a:ext cx="7882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172200" y="23844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1" name="Rectangle 21"/>
          <p:cNvSpPr>
            <a:spLocks/>
          </p:cNvSpPr>
          <p:nvPr/>
        </p:nvSpPr>
        <p:spPr bwMode="auto">
          <a:xfrm>
            <a:off x="5397500" y="2190750"/>
            <a:ext cx="7874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C/x86-64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Uses stack for procedure call / return</a:t>
            </a:r>
          </a:p>
          <a:p>
            <a:r>
              <a:rPr lang="en-US" dirty="0" smtClean="0"/>
              <a:t>Content of stack frame: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Saved registers</a:t>
            </a:r>
          </a:p>
          <a:p>
            <a:pPr lvl="1"/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Return address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How to transfer control for procedure calls?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f(){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196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h(..)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 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836065" y="2355294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648200" y="1905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L1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Forget L1</a:t>
            </a:r>
            <a:endParaRPr lang="en-US" sz="2000" dirty="0"/>
          </a:p>
        </p:txBody>
      </p:sp>
      <p:sp>
        <p:nvSpPr>
          <p:cNvPr id="80" name="Freeform 79"/>
          <p:cNvSpPr/>
          <p:nvPr/>
        </p:nvSpPr>
        <p:spPr>
          <a:xfrm>
            <a:off x="3124200" y="3879294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3200400" y="5479494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FF0000"/>
            </a:solidFill>
            <a:headEnd type="triangle"/>
            <a:tailEnd type="non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L2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Forget L2</a:t>
            </a:r>
            <a:endParaRPr lang="en-US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4724400" y="5334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L3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Forget L3</a:t>
            </a:r>
            <a:endParaRPr lang="en-US" sz="20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8125877" y="4191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L3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8125877" y="3810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077200" y="34290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7924800" y="4267200"/>
            <a:ext cx="8382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7924800" y="3886200"/>
            <a:ext cx="8382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7848600" y="3505200"/>
            <a:ext cx="8382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8374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12335" grpId="0"/>
      <p:bldP spid="80" grpId="0" animBg="1"/>
      <p:bldP spid="82" grpId="0" animBg="1"/>
      <p:bldP spid="85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/>
              <a:t>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</a:t>
            </a:r>
            <a:r>
              <a:rPr lang="en-US" dirty="0" smtClean="0"/>
              <a:t>like a stack</a:t>
            </a:r>
            <a:endParaRPr lang="en-US" dirty="0"/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Push instruction</a:t>
            </a:r>
            <a:endParaRPr lang="en-US" dirty="0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 smtClean="0">
              <a:latin typeface="Calibri Bold Italic" charset="0"/>
              <a:ea typeface="Calibri Bold Italic" charset="0"/>
              <a:cs typeface="Calibri Bold Italic" charset="0"/>
              <a:sym typeface="Calibri Bold Italic" charset="0"/>
            </a:endParaRPr>
          </a:p>
          <a:p>
            <a:pPr lvl="1"/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fetch operand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Decrement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Pop instruction</a:t>
            </a:r>
            <a:endParaRPr lang="en-US" dirty="0"/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 smtClean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Read value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Increment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by 8</a:t>
            </a:r>
          </a:p>
          <a:p>
            <a:pPr marL="552450" lvl="1"/>
            <a:r>
              <a:rPr lang="en-US" dirty="0" smtClean="0"/>
              <a:t>Store value at </a:t>
            </a:r>
            <a:r>
              <a:rPr lang="en-US" dirty="0" err="1" smtClean="0"/>
              <a:t>Dest</a:t>
            </a:r>
            <a:r>
              <a:rPr lang="en-US" dirty="0" smtClean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Call and Ret instructions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5494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 smtClean="0"/>
              <a:t>Push return address on stack </a:t>
            </a:r>
          </a:p>
          <a:p>
            <a:pPr marL="552450" lvl="1"/>
            <a:r>
              <a:rPr lang="en-US" dirty="0" smtClean="0"/>
              <a:t>Jump to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 smtClean="0"/>
              <a:t>Pop 8 bytes (address) from stack</a:t>
            </a:r>
          </a:p>
          <a:p>
            <a:pPr marL="552450" lvl="1"/>
            <a:r>
              <a:rPr lang="en-US" dirty="0" smtClean="0"/>
              <a:t>Jump to address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505200" y="2362200"/>
            <a:ext cx="3810000" cy="838200"/>
          </a:xfrm>
          <a:prstGeom prst="wedgeRoundRectCallout">
            <a:avLst>
              <a:gd name="adj1" fmla="val -70869"/>
              <a:gd name="adj2" fmla="val -56738"/>
              <a:gd name="adj3" fmla="val 16667"/>
            </a:avLst>
          </a:prstGeom>
          <a:solidFill>
            <a:srgbClr val="CC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Next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instrution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after the call instruction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106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Using the stack</a:t>
            </a:r>
            <a:endParaRPr lang="en-US" dirty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447800" y="1295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main(){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f(..)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1447800" y="2819400"/>
            <a:ext cx="18415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f(){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g(..)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 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447800" y="4419600"/>
            <a:ext cx="1841500" cy="1066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oid g(){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63337" y="2045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4" name="Freeform 12333"/>
          <p:cNvSpPr/>
          <p:nvPr/>
        </p:nvSpPr>
        <p:spPr>
          <a:xfrm>
            <a:off x="2836065" y="2013521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3124200" y="3657600"/>
            <a:ext cx="1949847" cy="1302306"/>
          </a:xfrm>
          <a:custGeom>
            <a:avLst/>
            <a:gdLst>
              <a:gd name="connsiteX0" fmla="*/ 21343 w 1949847"/>
              <a:gd name="connsiteY0" fmla="*/ 20656 h 1302306"/>
              <a:gd name="connsiteX1" fmla="*/ 221244 w 1949847"/>
              <a:gd name="connsiteY1" fmla="*/ 32415 h 1302306"/>
              <a:gd name="connsiteX2" fmla="*/ 1608792 w 1949847"/>
              <a:gd name="connsiteY2" fmla="*/ 326371 h 1302306"/>
              <a:gd name="connsiteX3" fmla="*/ 1843970 w 1949847"/>
              <a:gd name="connsiteY3" fmla="*/ 949558 h 1302306"/>
              <a:gd name="connsiteX4" fmla="*/ 174209 w 1949847"/>
              <a:gd name="connsiteY4" fmla="*/ 1302306 h 13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47" h="1302306">
                <a:moveTo>
                  <a:pt x="21343" y="20656"/>
                </a:moveTo>
                <a:cubicBezTo>
                  <a:pt x="-10994" y="1059"/>
                  <a:pt x="-43331" y="-18538"/>
                  <a:pt x="221244" y="32415"/>
                </a:cubicBezTo>
                <a:cubicBezTo>
                  <a:pt x="485819" y="83368"/>
                  <a:pt x="1338338" y="173514"/>
                  <a:pt x="1608792" y="326371"/>
                </a:cubicBezTo>
                <a:cubicBezTo>
                  <a:pt x="1879246" y="479228"/>
                  <a:pt x="2083067" y="786902"/>
                  <a:pt x="1843970" y="949558"/>
                </a:cubicBezTo>
                <a:cubicBezTo>
                  <a:pt x="1604873" y="1112214"/>
                  <a:pt x="456422" y="1243515"/>
                  <a:pt x="174209" y="1302306"/>
                </a:cubicBezTo>
              </a:path>
            </a:pathLst>
          </a:custGeom>
          <a:ln w="12700" cmpd="sng">
            <a:solidFill>
              <a:srgbClr val="000000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335" name="TextBox 12334"/>
          <p:cNvSpPr txBox="1"/>
          <p:nvPr/>
        </p:nvSpPr>
        <p:spPr>
          <a:xfrm>
            <a:off x="4648200" y="1905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L3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4572000" y="3581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Jump to L5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/>
              <a:t>Remember where to come back</a:t>
            </a:r>
            <a:endParaRPr lang="en-US" sz="200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8382000" y="3200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L2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382000" y="2819400"/>
            <a:ext cx="457200" cy="3810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L1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71600" y="1916668"/>
            <a:ext cx="1410369" cy="1531442"/>
            <a:chOff x="1371600" y="1916668"/>
            <a:chExt cx="1410369" cy="1531442"/>
          </a:xfrm>
        </p:grpSpPr>
        <p:sp>
          <p:nvSpPr>
            <p:cNvPr id="2" name="TextBox 1"/>
            <p:cNvSpPr txBox="1"/>
            <p:nvPr/>
          </p:nvSpPr>
          <p:spPr>
            <a:xfrm>
              <a:off x="1941437" y="1916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L3 </a:t>
              </a:r>
              <a:endParaRPr lang="en-US" sz="18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304800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L3: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24000" y="3440668"/>
            <a:ext cx="1297732" cy="1664732"/>
            <a:chOff x="1524000" y="3440668"/>
            <a:chExt cx="1297732" cy="1664732"/>
          </a:xfrm>
        </p:grpSpPr>
        <p:sp>
          <p:nvSpPr>
            <p:cNvPr id="25" name="TextBox 24"/>
            <p:cNvSpPr txBox="1"/>
            <p:nvPr/>
          </p:nvSpPr>
          <p:spPr>
            <a:xfrm>
              <a:off x="1981200" y="3440668"/>
              <a:ext cx="84053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Call L5 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4705290"/>
              <a:ext cx="494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L5: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3964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 animBg="1"/>
      <p:bldP spid="80" grpId="0" animBg="1"/>
      <p:bldP spid="12335" grpId="0"/>
      <p:bldP spid="85" grpId="0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14650</TotalTime>
  <Pages>0</Pages>
  <Words>2238</Words>
  <Characters>0</Characters>
  <Application>Microsoft Macintosh PowerPoint</Application>
  <PresentationFormat>On-screen Show (4:3)</PresentationFormat>
  <Lines>0</Lines>
  <Paragraphs>773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Title Slide</vt:lpstr>
      <vt:lpstr>Title and Content</vt:lpstr>
      <vt:lpstr>Title Only</vt:lpstr>
      <vt:lpstr>Title and Content: Build</vt:lpstr>
      <vt:lpstr>Machine-Level Programming III: How to implement procedure calls  Jinyang Li</vt:lpstr>
      <vt:lpstr>Requirements of procedure calls?</vt:lpstr>
      <vt:lpstr>How to transfer control for procedure calls?</vt:lpstr>
      <vt:lpstr>How to transfer control for procedure calls?</vt:lpstr>
      <vt:lpstr>x86-64 Stack</vt:lpstr>
      <vt:lpstr>Push instruction</vt:lpstr>
      <vt:lpstr>Pop instruction</vt:lpstr>
      <vt:lpstr>Call and Ret instructions</vt:lpstr>
      <vt:lpstr>Using the stack</vt:lpstr>
      <vt:lpstr>Using the stack</vt:lpstr>
      <vt:lpstr>Control Flow Example #1</vt:lpstr>
      <vt:lpstr>Control Flow Example #2</vt:lpstr>
      <vt:lpstr>Control Flow Example #3</vt:lpstr>
      <vt:lpstr>Control Flow Example #4</vt:lpstr>
      <vt:lpstr>How to allocate/deallocate local variables?</vt:lpstr>
      <vt:lpstr>How to pass arguments and return values?</vt:lpstr>
      <vt:lpstr>C’s calling convention: args/return values</vt:lpstr>
      <vt:lpstr>What does mystery function do?</vt:lpstr>
      <vt:lpstr>Calling convention: Register Saving</vt:lpstr>
      <vt:lpstr>Calling convention: register saving</vt:lpstr>
      <vt:lpstr>C’ calling convention: Register Usage</vt:lpstr>
      <vt:lpstr>Why caller vs. callee saved registers?</vt:lpstr>
      <vt:lpstr>Register save Example</vt:lpstr>
      <vt:lpstr>Register save example</vt:lpstr>
      <vt:lpstr>Stack Frames</vt:lpstr>
      <vt:lpstr>x86-64/C Stack Frame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C/x86-64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510</cp:revision>
  <dcterms:created xsi:type="dcterms:W3CDTF">2012-09-18T14:16:22Z</dcterms:created>
  <dcterms:modified xsi:type="dcterms:W3CDTF">2016-10-19T19:29:31Z</dcterms:modified>
</cp:coreProperties>
</file>