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144" r:id="rId2"/>
    <p:sldId id="1145" r:id="rId3"/>
    <p:sldId id="1088" r:id="rId4"/>
    <p:sldId id="1089" r:id="rId5"/>
    <p:sldId id="1090" r:id="rId6"/>
    <p:sldId id="1091" r:id="rId7"/>
    <p:sldId id="1092" r:id="rId8"/>
    <p:sldId id="1093" r:id="rId9"/>
    <p:sldId id="1094" r:id="rId10"/>
    <p:sldId id="1095" r:id="rId11"/>
    <p:sldId id="1096" r:id="rId12"/>
    <p:sldId id="1098" r:id="rId13"/>
    <p:sldId id="1099" r:id="rId14"/>
    <p:sldId id="1100" r:id="rId15"/>
    <p:sldId id="1101" r:id="rId16"/>
    <p:sldId id="1102" r:id="rId17"/>
    <p:sldId id="1103" r:id="rId18"/>
    <p:sldId id="1104" r:id="rId19"/>
    <p:sldId id="1106" r:id="rId20"/>
    <p:sldId id="1086" r:id="rId21"/>
    <p:sldId id="1147" r:id="rId22"/>
    <p:sldId id="1146" r:id="rId23"/>
    <p:sldId id="1148" r:id="rId24"/>
    <p:sldId id="1150" r:id="rId25"/>
    <p:sldId id="1149" r:id="rId26"/>
    <p:sldId id="1151" r:id="rId27"/>
    <p:sldId id="1152" r:id="rId28"/>
    <p:sldId id="1153" r:id="rId29"/>
  </p:sldIdLst>
  <p:sldSz cx="9144000" cy="6858000" type="screen4x3"/>
  <p:notesSz cx="7302500" cy="9586913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AFF"/>
    <a:srgbClr val="D4EEFF"/>
    <a:srgbClr val="CBDBFF"/>
    <a:srgbClr val="D5F1CF"/>
    <a:srgbClr val="F1C7C7"/>
    <a:srgbClr val="F6F5BD"/>
    <a:srgbClr val="990000"/>
    <a:srgbClr val="EDEA77"/>
    <a:srgbClr val="FF9999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82226" autoAdjust="0"/>
  </p:normalViewPr>
  <p:slideViewPr>
    <p:cSldViewPr snapToObjects="1">
      <p:cViewPr varScale="1">
        <p:scale>
          <a:sx n="80" d="100"/>
          <a:sy n="80" d="100"/>
        </p:scale>
        <p:origin x="-2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9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6.113887999999989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30.9457399999999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8136664"/>
        <c:axId val="2078465496"/>
      </c:scatterChart>
      <c:valAx>
        <c:axId val="-2088136664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465496"/>
        <c:crosses val="autoZero"/>
        <c:crossBetween val="midCat"/>
      </c:valAx>
      <c:valAx>
        <c:axId val="2078465496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813666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6.113887999999987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30.94573999999988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0.0</c:v>
                </c:pt>
                <c:pt idx="1">
                  <c:v>3.8E-5</c:v>
                </c:pt>
                <c:pt idx="2">
                  <c:v>7.7E-5</c:v>
                </c:pt>
                <c:pt idx="3">
                  <c:v>0.000115</c:v>
                </c:pt>
                <c:pt idx="4">
                  <c:v>0.000153</c:v>
                </c:pt>
                <c:pt idx="5">
                  <c:v>0.000191</c:v>
                </c:pt>
                <c:pt idx="6">
                  <c:v>0.000229</c:v>
                </c:pt>
                <c:pt idx="7">
                  <c:v>0.000267</c:v>
                </c:pt>
                <c:pt idx="8">
                  <c:v>0.000306</c:v>
                </c:pt>
                <c:pt idx="9">
                  <c:v>0.000344</c:v>
                </c:pt>
                <c:pt idx="10">
                  <c:v>0.000382</c:v>
                </c:pt>
                <c:pt idx="11">
                  <c:v>0.00042</c:v>
                </c:pt>
                <c:pt idx="12">
                  <c:v>0.000458</c:v>
                </c:pt>
                <c:pt idx="13">
                  <c:v>0.000497</c:v>
                </c:pt>
                <c:pt idx="14">
                  <c:v>0.000535</c:v>
                </c:pt>
                <c:pt idx="15">
                  <c:v>0.000573</c:v>
                </c:pt>
                <c:pt idx="16">
                  <c:v>0.000611</c:v>
                </c:pt>
                <c:pt idx="17">
                  <c:v>0.000649</c:v>
                </c:pt>
                <c:pt idx="18">
                  <c:v>0.000687</c:v>
                </c:pt>
                <c:pt idx="19">
                  <c:v>0.000726</c:v>
                </c:pt>
                <c:pt idx="20">
                  <c:v>0.000764</c:v>
                </c:pt>
                <c:pt idx="21">
                  <c:v>0.000802</c:v>
                </c:pt>
                <c:pt idx="22">
                  <c:v>0.00084</c:v>
                </c:pt>
                <c:pt idx="23">
                  <c:v>0.000878</c:v>
                </c:pt>
                <c:pt idx="24">
                  <c:v>0.000917</c:v>
                </c:pt>
                <c:pt idx="25">
                  <c:v>0.000955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4635128"/>
        <c:axId val="-2088153448"/>
      </c:scatterChart>
      <c:valAx>
        <c:axId val="2124635128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8153448"/>
        <c:crosses val="autoZero"/>
        <c:crossBetween val="midCat"/>
      </c:valAx>
      <c:valAx>
        <c:axId val="-2088153448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463512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sz="4000" dirty="0" smtClean="0"/>
              <a:t>Program Optimization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24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dirty="0" smtClean="0"/>
              <a:t>Slides adapted from Bryant and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to Convert String to Lower Case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19200" y="2438400"/>
            <a:ext cx="5480855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 #1: Procedure Calls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105400"/>
            <a:ext cx="785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Question: What’s the big-O runtime of lower, O(n)?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/>
            <a:r>
              <a:rPr lang="en-US" sz="2400" dirty="0" smtClean="0"/>
              <a:t>Quadratic performance!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2" y="621506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Calling </a:t>
            </a:r>
            <a:r>
              <a:rPr lang="en-US" dirty="0" err="1" smtClean="0"/>
              <a:t>strlen</a:t>
            </a:r>
            <a:r>
              <a:rPr lang="en-US" dirty="0" smtClean="0"/>
              <a:t> in loop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6800" y="3048000"/>
            <a:ext cx="5480855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988968" y="2667000"/>
            <a:ext cx="914400" cy="11430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648200" y="1981200"/>
            <a:ext cx="3159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>
                <a:latin typeface="Calibri" pitchFamily="34" charset="0"/>
              </a:rPr>
              <a:t>Strlen</a:t>
            </a:r>
            <a:r>
              <a:rPr lang="en-US" sz="2000" dirty="0" smtClean="0">
                <a:latin typeface="Calibri" pitchFamily="34" charset="0"/>
              </a:rPr>
              <a:t> takes O(n) to finish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>
                <a:latin typeface="Calibri" pitchFamily="34" charset="0"/>
              </a:rPr>
              <a:t>Strlen</a:t>
            </a:r>
            <a:r>
              <a:rPr lang="en-US" sz="2000" dirty="0" smtClean="0">
                <a:latin typeface="Calibri" pitchFamily="34" charset="0"/>
              </a:rPr>
              <a:t> is called n times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 smtClean="0"/>
              <a:t>Move call to </a:t>
            </a:r>
            <a:r>
              <a:rPr lang="en-US" dirty="0" err="1" smtClean="0">
                <a:latin typeface="Courier New" pitchFamily="49" charset="0"/>
              </a:rPr>
              <a:t>strlen</a:t>
            </a:r>
            <a:r>
              <a:rPr lang="en-US" dirty="0" smtClean="0"/>
              <a:t> outside of loop</a:t>
            </a:r>
          </a:p>
          <a:p>
            <a:pPr lvl="1" eaLnBrk="1" hangingPunct="1"/>
            <a:r>
              <a:rPr lang="en-US" dirty="0" smtClean="0"/>
              <a:t>Since result does not change from one iteration to another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lower2(char </a:t>
            </a:r>
            <a:r>
              <a:rPr lang="en-US" sz="1800" dirty="0">
                <a:latin typeface="Courier New" pitchFamily="49" charset="0"/>
              </a:rPr>
              <a:t>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 smtClean="0"/>
              <a:t>Time doubles when double string length</a:t>
            </a:r>
          </a:p>
          <a:p>
            <a:pPr lvl="1" eaLnBrk="1" hangingPunct="1"/>
            <a:r>
              <a:rPr lang="en-US" smtClean="0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 smtClean="0"/>
              <a:t>Why couldn’t compiler move </a:t>
            </a:r>
            <a:r>
              <a:rPr lang="en-US" sz="2000" dirty="0" err="1" smtClean="0">
                <a:latin typeface="Courier New" pitchFamily="49" charset="0"/>
              </a:rPr>
              <a:t>strlen</a:t>
            </a:r>
            <a:r>
              <a:rPr lang="en-US" sz="2000" i="1" dirty="0" smtClean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 smtClean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 smtClean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 smtClean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 smtClean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 smtClean="0"/>
              <a:t>Procedure </a:t>
            </a:r>
            <a:r>
              <a:rPr lang="en-US" sz="1600" dirty="0" smtClean="0">
                <a:latin typeface="Courier New" pitchFamily="49" charset="0"/>
              </a:rPr>
              <a:t>lower</a:t>
            </a:r>
            <a:r>
              <a:rPr lang="en-US" sz="1600" dirty="0" smtClean="0"/>
              <a:t> could interact with </a:t>
            </a:r>
            <a:r>
              <a:rPr lang="en-US" sz="1600" dirty="0" err="1" smtClean="0">
                <a:latin typeface="Courier New" pitchFamily="49" charset="0"/>
              </a:rPr>
              <a:t>strlen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 smtClean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 smtClean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 smtClean="0"/>
              <a:t>Remedies:</a:t>
            </a:r>
          </a:p>
          <a:p>
            <a:pPr lvl="1" eaLnBrk="1" hangingPunct="1">
              <a:defRPr/>
            </a:pPr>
            <a:r>
              <a:rPr lang="en-US" sz="1800" dirty="0" smtClean="0"/>
              <a:t>Do </a:t>
            </a:r>
            <a:r>
              <a:rPr lang="en-US" sz="1800" dirty="0" smtClean="0"/>
              <a:t>your own code motion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3048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</a:t>
            </a:r>
            <a:r>
              <a:rPr lang="en-US" sz="1400" dirty="0" smtClean="0">
                <a:latin typeface="Courier New" pitchFamily="49" charset="0"/>
              </a:rPr>
              <a:t>xmm0	# FP load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	# FP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</a:t>
            </a:r>
            <a:r>
              <a:rPr lang="en-US" sz="1400" dirty="0" smtClean="0">
                <a:latin typeface="Courier New" pitchFamily="49" charset="0"/>
              </a:rPr>
              <a:t>)	# FP store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</a:t>
            </a:r>
            <a:r>
              <a:rPr lang="en-US" sz="1400" dirty="0" smtClean="0">
                <a:latin typeface="Courier New" pitchFamily="49" charset="0"/>
              </a:rPr>
              <a:t>L4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4492314" cy="2244204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*</a:t>
            </a:r>
            <a:r>
              <a:rPr lang="en-US" sz="1400" dirty="0">
                <a:latin typeface="Courier New" pitchFamily="49" charset="0"/>
              </a:rPr>
              <a:t>a,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*</a:t>
            </a:r>
            <a:r>
              <a:rPr lang="en-US" sz="1400" dirty="0">
                <a:latin typeface="Courier New" pitchFamily="49" charset="0"/>
              </a:rPr>
              <a:t>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err="1" smtClean="0">
                <a:latin typeface="Courier New" pitchFamily="49" charset="0"/>
              </a:rPr>
              <a:t>nt</a:t>
            </a:r>
            <a:r>
              <a:rPr lang="en-US" sz="1400" dirty="0" smtClean="0">
                <a:latin typeface="Courier New" pitchFamily="49" charset="0"/>
              </a:rPr>
              <a:t> A</a:t>
            </a:r>
            <a:r>
              <a:rPr lang="en-US" sz="1400" dirty="0">
                <a:latin typeface="Courier New" pitchFamily="49" charset="0"/>
              </a:rPr>
              <a:t>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err="1" smtClean="0">
                <a:latin typeface="Courier New" pitchFamily="49" charset="0"/>
              </a:rPr>
              <a:t>nt</a:t>
            </a:r>
            <a:r>
              <a:rPr lang="en-US" sz="1400" dirty="0" smtClean="0">
                <a:latin typeface="Courier New" pitchFamily="49" charset="0"/>
              </a:rPr>
              <a:t> *B </a:t>
            </a:r>
            <a:r>
              <a:rPr lang="en-US" sz="1400" dirty="0">
                <a:latin typeface="Courier New" pitchFamily="49" charset="0"/>
              </a:rPr>
              <a:t>= A</a:t>
            </a:r>
            <a:r>
              <a:rPr lang="en-US" sz="1400" dirty="0" smtClean="0">
                <a:latin typeface="Courier New" pitchFamily="49" charset="0"/>
              </a:rPr>
              <a:t>+3;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2573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# FP load +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val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Easy to </a:t>
            </a:r>
            <a:r>
              <a:rPr lang="en-US" dirty="0" smtClean="0"/>
              <a:t>happen </a:t>
            </a:r>
            <a:r>
              <a:rPr lang="en-US" dirty="0" smtClean="0"/>
              <a:t>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Code motion/</a:t>
            </a:r>
            <a:r>
              <a:rPr lang="en-US" dirty="0" err="1" smtClean="0">
                <a:solidFill>
                  <a:srgbClr val="7F7F7F"/>
                </a:solidFill>
              </a:rPr>
              <a:t>precomputation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Sharing of common </a:t>
            </a:r>
            <a:r>
              <a:rPr lang="en-US" dirty="0" err="1" smtClean="0">
                <a:solidFill>
                  <a:srgbClr val="7F7F7F"/>
                </a:solidFill>
              </a:rPr>
              <a:t>subexpressions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Removing unnecessary procedure calls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Memory aliasing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Use compiler optimization flags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Watch out for: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hidden </a:t>
            </a:r>
            <a:r>
              <a:rPr lang="en-US" dirty="0" smtClean="0"/>
              <a:t>algorithmic inefficiencies</a:t>
            </a:r>
          </a:p>
          <a:p>
            <a:pPr lvl="1">
              <a:defRPr/>
            </a:pPr>
            <a:r>
              <a:rPr lang="en-US" dirty="0" smtClean="0"/>
              <a:t>Watch </a:t>
            </a:r>
            <a:r>
              <a:rPr lang="en-US" dirty="0" smtClean="0"/>
              <a:t>out for optimization blockers: </a:t>
            </a:r>
            <a:br>
              <a:rPr lang="en-US" dirty="0" smtClean="0"/>
            </a:br>
            <a:r>
              <a:rPr lang="en-US" dirty="0" smtClean="0"/>
              <a:t>procedure calls &amp; memory </a:t>
            </a:r>
            <a:r>
              <a:rPr lang="en-US" dirty="0" smtClean="0"/>
              <a:t>aliasing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Profile the program’s performance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sz="4000" dirty="0" smtClean="0"/>
              <a:t>Midterm review</a:t>
            </a:r>
            <a:endParaRPr lang="en-US" sz="24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dirty="0" smtClean="0"/>
              <a:t>Disclaimer: All materials covered up to and including this lecture may appear in the midterm.  This review is not complete.</a:t>
            </a:r>
          </a:p>
        </p:txBody>
      </p:sp>
    </p:spTree>
    <p:extLst>
      <p:ext uri="{BB962C8B-B14F-4D97-AF65-F5344CB8AC3E}">
        <p14:creationId xmlns:p14="http://schemas.microsoft.com/office/powerpoint/2010/main" val="38958584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76200"/>
            <a:ext cx="7592093" cy="762000"/>
          </a:xfrm>
        </p:spPr>
        <p:txBody>
          <a:bodyPr/>
          <a:lstStyle/>
          <a:p>
            <a:r>
              <a:rPr lang="en-US" dirty="0" smtClean="0"/>
              <a:t>C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935922"/>
            <a:ext cx="7896225" cy="619125"/>
          </a:xfrm>
        </p:spPr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9134" y="1555047"/>
            <a:ext cx="7379977" cy="4614083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fr-FR" sz="1400" dirty="0" err="1" smtClean="0">
                <a:latin typeface="Courier New" pitchFamily="49" charset="0"/>
              </a:rPr>
              <a:t>void</a:t>
            </a:r>
            <a:r>
              <a:rPr lang="fr-FR" sz="1400" dirty="0" smtClean="0">
                <a:latin typeface="Courier New" pitchFamily="49" charset="0"/>
              </a:rPr>
              <a:t> </a:t>
            </a:r>
            <a:r>
              <a:rPr lang="fr-FR" sz="1400" dirty="0">
                <a:latin typeface="Courier New" pitchFamily="49" charset="0"/>
              </a:rPr>
              <a:t>g(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* p, 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 q) { p = &amp;q; }</a:t>
            </a:r>
          </a:p>
          <a:p>
            <a:r>
              <a:rPr lang="fr-FR" sz="1400" dirty="0" err="1">
                <a:latin typeface="Courier New" pitchFamily="49" charset="0"/>
              </a:rPr>
              <a:t>void</a:t>
            </a:r>
            <a:r>
              <a:rPr lang="fr-FR" sz="1400" dirty="0">
                <a:latin typeface="Courier New" pitchFamily="49" charset="0"/>
              </a:rPr>
              <a:t> h(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* p, 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 q) { *p = q; }</a:t>
            </a:r>
          </a:p>
          <a:p>
            <a:endParaRPr lang="fr-FR" sz="1400" dirty="0">
              <a:latin typeface="Courier New" pitchFamily="49" charset="0"/>
            </a:endParaRPr>
          </a:p>
          <a:p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 main() {</a:t>
            </a:r>
          </a:p>
          <a:p>
            <a:r>
              <a:rPr lang="fr-FR" sz="1400" dirty="0">
                <a:latin typeface="Courier New" pitchFamily="49" charset="0"/>
              </a:rPr>
              <a:t>  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 a, </a:t>
            </a:r>
            <a:r>
              <a:rPr lang="fr-FR" sz="1400" dirty="0" smtClean="0">
                <a:latin typeface="Courier New" pitchFamily="49" charset="0"/>
              </a:rPr>
              <a:t>b;</a:t>
            </a:r>
          </a:p>
          <a:p>
            <a:r>
              <a:rPr lang="fr-FR" sz="1400" dirty="0" smtClean="0">
                <a:latin typeface="Courier New" pitchFamily="49" charset="0"/>
              </a:rPr>
              <a:t>  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a </a:t>
            </a:r>
            <a:r>
              <a:rPr lang="fr-FR" sz="1400" dirty="0">
                <a:latin typeface="Courier New" pitchFamily="49" charset="0"/>
              </a:rPr>
              <a:t>= 9</a:t>
            </a:r>
            <a:r>
              <a:rPr lang="fr-FR" sz="1400" dirty="0" smtClean="0">
                <a:latin typeface="Courier New" pitchFamily="49" charset="0"/>
              </a:rPr>
              <a:t>; b </a:t>
            </a:r>
            <a:r>
              <a:rPr lang="fr-FR" sz="1400" dirty="0">
                <a:latin typeface="Courier New" pitchFamily="49" charset="0"/>
              </a:rPr>
              <a:t>= 2</a:t>
            </a:r>
            <a:r>
              <a:rPr lang="fr-FR" sz="1400" dirty="0" smtClean="0">
                <a:latin typeface="Courier New" pitchFamily="49" charset="0"/>
              </a:rPr>
              <a:t>;</a:t>
            </a:r>
            <a:endParaRPr lang="fr-FR" sz="1400" dirty="0">
              <a:latin typeface="Courier New" pitchFamily="49" charset="0"/>
            </a:endParaRPr>
          </a:p>
          <a:p>
            <a:r>
              <a:rPr lang="fr-FR" sz="1400" dirty="0" smtClean="0">
                <a:latin typeface="Courier New" pitchFamily="49" charset="0"/>
              </a:rPr>
              <a:t>  g</a:t>
            </a:r>
            <a:r>
              <a:rPr lang="fr-FR" sz="1400" dirty="0">
                <a:latin typeface="Courier New" pitchFamily="49" charset="0"/>
              </a:rPr>
              <a:t>(&amp;a, b);</a:t>
            </a:r>
          </a:p>
          <a:p>
            <a:r>
              <a:rPr lang="fr-FR" sz="1400" dirty="0" smtClean="0">
                <a:latin typeface="Courier New" pitchFamily="49" charset="0"/>
              </a:rPr>
              <a:t>  // a? b?</a:t>
            </a:r>
            <a:endParaRPr lang="fr-FR" sz="1400" dirty="0">
              <a:latin typeface="Courier New" pitchFamily="49" charset="0"/>
            </a:endParaRPr>
          </a:p>
          <a:p>
            <a:endParaRPr lang="fr-FR" sz="1400" dirty="0">
              <a:latin typeface="Courier New" pitchFamily="49" charset="0"/>
            </a:endParaRPr>
          </a:p>
          <a:p>
            <a:r>
              <a:rPr lang="fr-FR" sz="1400" dirty="0">
                <a:latin typeface="Courier New" pitchFamily="49" charset="0"/>
              </a:rPr>
              <a:t>  a = 9; b = 2;</a:t>
            </a:r>
          </a:p>
          <a:p>
            <a:r>
              <a:rPr lang="fr-FR" sz="1400" dirty="0">
                <a:latin typeface="Courier New" pitchFamily="49" charset="0"/>
              </a:rPr>
              <a:t>  h(&amp;a, b);</a:t>
            </a:r>
          </a:p>
          <a:p>
            <a:r>
              <a:rPr lang="fr-FR" sz="1400" dirty="0" smtClean="0">
                <a:latin typeface="Courier New" pitchFamily="49" charset="0"/>
              </a:rPr>
              <a:t>  // a? b?</a:t>
            </a:r>
            <a:endParaRPr lang="fr-FR" sz="1400" dirty="0" smtClean="0">
              <a:latin typeface="Courier New" pitchFamily="49" charset="0"/>
            </a:endParaRPr>
          </a:p>
          <a:p>
            <a:endParaRPr lang="fr-FR" sz="1400" dirty="0">
              <a:latin typeface="Courier New" pitchFamily="49" charset="0"/>
            </a:endParaRPr>
          </a:p>
          <a:p>
            <a:r>
              <a:rPr lang="fr-FR" sz="1400" dirty="0" smtClean="0">
                <a:latin typeface="Courier New" pitchFamily="49" charset="0"/>
              </a:rPr>
              <a:t>  a = 9; b = 2;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*c;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h(c, b);</a:t>
            </a:r>
            <a:endParaRPr lang="fr-FR" sz="1400" dirty="0">
              <a:latin typeface="Courier New" pitchFamily="49" charset="0"/>
            </a:endParaRPr>
          </a:p>
          <a:p>
            <a:r>
              <a:rPr lang="fr-FR" sz="1400" dirty="0" smtClean="0">
                <a:latin typeface="Courier New" pitchFamily="49" charset="0"/>
              </a:rPr>
              <a:t>  </a:t>
            </a:r>
            <a:r>
              <a:rPr lang="fr-FR" sz="1400" dirty="0" smtClean="0">
                <a:latin typeface="Courier New" pitchFamily="49" charset="0"/>
              </a:rPr>
              <a:t>// a, b, *c? </a:t>
            </a:r>
          </a:p>
          <a:p>
            <a:endParaRPr lang="fr-FR" sz="1400" dirty="0">
              <a:latin typeface="Courier New" pitchFamily="49" charset="0"/>
            </a:endParaRPr>
          </a:p>
          <a:p>
            <a:r>
              <a:rPr lang="fr-FR" sz="1400" dirty="0">
                <a:latin typeface="Courier New" pitchFamily="49" charset="0"/>
              </a:rPr>
              <a:t>  return 0;</a:t>
            </a:r>
          </a:p>
          <a:p>
            <a:r>
              <a:rPr lang="fr-FR" sz="1400" dirty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6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779" y="267726"/>
            <a:ext cx="7592093" cy="762000"/>
          </a:xfrm>
        </p:spPr>
        <p:txBody>
          <a:bodyPr/>
          <a:lstStyle/>
          <a:p>
            <a:r>
              <a:rPr lang="en-US" dirty="0" smtClean="0"/>
              <a:t>C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985837"/>
            <a:ext cx="7896225" cy="619125"/>
          </a:xfrm>
        </p:spPr>
        <p:txBody>
          <a:bodyPr/>
          <a:lstStyle/>
          <a:p>
            <a:r>
              <a:rPr lang="en-US" dirty="0" smtClean="0"/>
              <a:t>Pointers &amp; arrays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15594" y="1601266"/>
            <a:ext cx="7379977" cy="4614083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fr-FR" sz="1400" dirty="0" err="1" smtClean="0">
                <a:latin typeface="Courier New" pitchFamily="49" charset="0"/>
              </a:rPr>
              <a:t>void</a:t>
            </a:r>
            <a:r>
              <a:rPr lang="fr-FR" sz="1400" dirty="0" smtClean="0">
                <a:latin typeface="Courier New" pitchFamily="49" charset="0"/>
              </a:rPr>
              <a:t> </a:t>
            </a:r>
            <a:r>
              <a:rPr lang="fr-FR" sz="1400" dirty="0">
                <a:latin typeface="Courier New" pitchFamily="49" charset="0"/>
              </a:rPr>
              <a:t>h(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* p, </a:t>
            </a:r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*q, 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n) </a:t>
            </a:r>
            <a:r>
              <a:rPr lang="fr-FR" sz="1400" dirty="0">
                <a:latin typeface="Courier New" pitchFamily="49" charset="0"/>
              </a:rPr>
              <a:t>{ </a:t>
            </a:r>
            <a:endParaRPr lang="fr-FR" sz="1400" dirty="0" smtClean="0">
              <a:latin typeface="Courier New" pitchFamily="49" charset="0"/>
            </a:endParaRP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 for (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i = 0; i &lt; n; i++) {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    p[i] </a:t>
            </a:r>
            <a:r>
              <a:rPr lang="fr-FR" sz="1400" dirty="0">
                <a:latin typeface="Courier New" pitchFamily="49" charset="0"/>
              </a:rPr>
              <a:t>= </a:t>
            </a:r>
            <a:r>
              <a:rPr lang="fr-FR" sz="1400" dirty="0" smtClean="0">
                <a:latin typeface="Courier New" pitchFamily="49" charset="0"/>
              </a:rPr>
              <a:t>q[i];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 }</a:t>
            </a:r>
          </a:p>
          <a:p>
            <a:r>
              <a:rPr lang="fr-FR" sz="1400" dirty="0" smtClean="0">
                <a:latin typeface="Courier New" pitchFamily="49" charset="0"/>
              </a:rPr>
              <a:t>}</a:t>
            </a:r>
          </a:p>
          <a:p>
            <a:r>
              <a:rPr lang="fr-FR" sz="1400" dirty="0" err="1">
                <a:latin typeface="Courier New" pitchFamily="49" charset="0"/>
              </a:rPr>
              <a:t>v</a:t>
            </a:r>
            <a:r>
              <a:rPr lang="fr-FR" sz="1400" dirty="0" err="1" smtClean="0">
                <a:latin typeface="Courier New" pitchFamily="49" charset="0"/>
              </a:rPr>
              <a:t>oid</a:t>
            </a:r>
            <a:r>
              <a:rPr lang="fr-FR" sz="1400" dirty="0" smtClean="0">
                <a:latin typeface="Courier New" pitchFamily="49" charset="0"/>
              </a:rPr>
              <a:t> f(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**p, 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*q) {*p = q;}</a:t>
            </a:r>
            <a:endParaRPr lang="fr-FR" sz="1400" dirty="0">
              <a:latin typeface="Courier New" pitchFamily="49" charset="0"/>
            </a:endParaRPr>
          </a:p>
          <a:p>
            <a:endParaRPr lang="fr-FR" sz="1400" dirty="0">
              <a:latin typeface="Courier New" pitchFamily="49" charset="0"/>
            </a:endParaRPr>
          </a:p>
          <a:p>
            <a:r>
              <a:rPr lang="fr-FR" sz="1400" dirty="0" err="1">
                <a:latin typeface="Courier New" pitchFamily="49" charset="0"/>
              </a:rPr>
              <a:t>int</a:t>
            </a:r>
            <a:r>
              <a:rPr lang="fr-FR" sz="1400" dirty="0">
                <a:latin typeface="Courier New" pitchFamily="49" charset="0"/>
              </a:rPr>
              <a:t> main() {</a:t>
            </a:r>
          </a:p>
          <a:p>
            <a:r>
              <a:rPr lang="fr-FR" sz="1400" dirty="0" smtClean="0">
                <a:latin typeface="Courier New" pitchFamily="49" charset="0"/>
              </a:rPr>
              <a:t>  char A[3] = {‘A’, ‘B’, ‘C’};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char B[3] = {‘a’, ‘b’, ‘c’};</a:t>
            </a:r>
          </a:p>
          <a:p>
            <a:endParaRPr lang="fr-FR" sz="1400" dirty="0" smtClean="0">
              <a:latin typeface="Courier New" pitchFamily="49" charset="0"/>
            </a:endParaRPr>
          </a:p>
          <a:p>
            <a:r>
              <a:rPr lang="fr-FR" sz="1400" dirty="0" smtClean="0">
                <a:latin typeface="Courier New" pitchFamily="49" charset="0"/>
              </a:rPr>
              <a:t>  h(A+1, B, 2)</a:t>
            </a:r>
            <a:r>
              <a:rPr lang="fr-FR" sz="1400" dirty="0">
                <a:latin typeface="Courier New" pitchFamily="49" charset="0"/>
              </a:rPr>
              <a:t>;</a:t>
            </a:r>
          </a:p>
          <a:p>
            <a:r>
              <a:rPr lang="fr-FR" sz="1400" dirty="0" smtClean="0">
                <a:latin typeface="Courier New" pitchFamily="49" charset="0"/>
              </a:rPr>
              <a:t>  /* value of A and B </a:t>
            </a:r>
            <a:r>
              <a:rPr lang="fr-FR" sz="1400" dirty="0" err="1" smtClean="0">
                <a:latin typeface="Courier New" pitchFamily="49" charset="0"/>
              </a:rPr>
              <a:t>afterwards</a:t>
            </a:r>
            <a:r>
              <a:rPr lang="fr-FR" sz="1400" dirty="0" smtClean="0">
                <a:latin typeface="Courier New" pitchFamily="49" charset="0"/>
              </a:rPr>
              <a:t>?*/</a:t>
            </a:r>
          </a:p>
          <a:p>
            <a:r>
              <a:rPr lang="fr-FR" sz="1400" dirty="0" smtClean="0">
                <a:latin typeface="Courier New" pitchFamily="49" charset="0"/>
              </a:rPr>
              <a:t>  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char *C[2];</a:t>
            </a:r>
          </a:p>
          <a:p>
            <a:r>
              <a:rPr lang="fr-FR" sz="1400" dirty="0" smtClean="0">
                <a:latin typeface="Courier New" pitchFamily="49" charset="0"/>
              </a:rPr>
              <a:t>  f(C, A); 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f(&amp;C[1], B);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for (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i = 0; i &lt; 2; i++) 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  for (</a:t>
            </a:r>
            <a:r>
              <a:rPr lang="fr-FR" sz="1400" dirty="0" err="1" smtClean="0">
                <a:latin typeface="Courier New" pitchFamily="49" charset="0"/>
              </a:rPr>
              <a:t>int</a:t>
            </a:r>
            <a:r>
              <a:rPr lang="fr-FR" sz="1400" dirty="0" smtClean="0">
                <a:latin typeface="Courier New" pitchFamily="49" charset="0"/>
              </a:rPr>
              <a:t> j = 0; j &lt; 3; j++) </a:t>
            </a:r>
          </a:p>
          <a:p>
            <a:r>
              <a:rPr lang="fr-FR" sz="1400" dirty="0">
                <a:latin typeface="Courier New" pitchFamily="49" charset="0"/>
              </a:rPr>
              <a:t> </a:t>
            </a:r>
            <a:r>
              <a:rPr lang="fr-FR" sz="1400" dirty="0" smtClean="0">
                <a:latin typeface="Courier New" pitchFamily="49" charset="0"/>
              </a:rPr>
              <a:t>      </a:t>
            </a:r>
            <a:r>
              <a:rPr lang="fr-FR" sz="1400" dirty="0" err="1" smtClean="0">
                <a:latin typeface="Courier New" pitchFamily="49" charset="0"/>
              </a:rPr>
              <a:t>printf</a:t>
            </a:r>
            <a:r>
              <a:rPr lang="fr-FR" sz="1400" dirty="0" smtClean="0">
                <a:latin typeface="Courier New" pitchFamily="49" charset="0"/>
              </a:rPr>
              <a:t>(‘’%d ’’, C[i][j]);</a:t>
            </a:r>
          </a:p>
          <a:p>
            <a:r>
              <a:rPr lang="fr-FR" sz="1400" dirty="0">
                <a:latin typeface="Courier New" pitchFamily="49" charset="0"/>
              </a:rPr>
              <a:t>}</a:t>
            </a:r>
            <a:endParaRPr lang="fr-FR" sz="1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5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 dirty="0" smtClean="0"/>
              <a:t>C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838200"/>
            <a:ext cx="7896225" cy="619125"/>
          </a:xfrm>
        </p:spPr>
        <p:txBody>
          <a:bodyPr/>
          <a:lstStyle/>
          <a:p>
            <a:r>
              <a:rPr lang="en-US" dirty="0" smtClean="0"/>
              <a:t>Local variables vs. global variables vs. </a:t>
            </a:r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5959" y="1295400"/>
            <a:ext cx="7379977" cy="4829527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fr-FR" sz="1400" dirty="0" err="1">
                <a:latin typeface="Courier New"/>
                <a:cs typeface="Courier New"/>
              </a:rPr>
              <a:t>v</a:t>
            </a:r>
            <a:r>
              <a:rPr lang="fr-FR" sz="1400" dirty="0" err="1" smtClean="0">
                <a:latin typeface="Courier New"/>
                <a:cs typeface="Courier New"/>
              </a:rPr>
              <a:t>oid</a:t>
            </a:r>
            <a:r>
              <a:rPr lang="fr-FR" sz="1400" dirty="0" smtClean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f1(char **s) {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char *</a:t>
            </a:r>
            <a:r>
              <a:rPr lang="fr-FR" sz="1400" dirty="0" err="1" smtClean="0">
                <a:latin typeface="Courier New"/>
                <a:cs typeface="Courier New"/>
              </a:rPr>
              <a:t>str</a:t>
            </a:r>
            <a:r>
              <a:rPr lang="fr-FR" sz="1400" dirty="0" smtClean="0">
                <a:latin typeface="Courier New"/>
                <a:cs typeface="Courier New"/>
              </a:rPr>
              <a:t> = </a:t>
            </a:r>
            <a:r>
              <a:rPr lang="fr-FR" sz="1400" dirty="0" smtClean="0">
                <a:latin typeface="Courier New"/>
                <a:cs typeface="Courier New"/>
              </a:rPr>
              <a:t>"world";</a:t>
            </a:r>
            <a:endParaRPr lang="fr-FR" sz="1400" dirty="0" smtClean="0">
              <a:latin typeface="Courier New"/>
              <a:cs typeface="Courier New"/>
            </a:endParaRPr>
          </a:p>
          <a:p>
            <a:r>
              <a:rPr lang="fr-FR" sz="1400" dirty="0" smtClean="0">
                <a:latin typeface="Courier New"/>
                <a:cs typeface="Courier New"/>
              </a:rPr>
              <a:t>   *s = </a:t>
            </a:r>
            <a:r>
              <a:rPr lang="fr-FR" sz="1400" dirty="0" err="1" smtClean="0">
                <a:latin typeface="Courier New"/>
                <a:cs typeface="Courier New"/>
              </a:rPr>
              <a:t>str</a:t>
            </a:r>
            <a:r>
              <a:rPr lang="fr-FR" sz="1400" dirty="0" smtClean="0">
                <a:latin typeface="Courier New"/>
                <a:cs typeface="Courier New"/>
              </a:rPr>
              <a:t>;</a:t>
            </a:r>
          </a:p>
          <a:p>
            <a:r>
              <a:rPr lang="fr-FR" sz="1400" dirty="0" smtClean="0">
                <a:latin typeface="Courier New"/>
                <a:cs typeface="Courier New"/>
              </a:rPr>
              <a:t>}</a:t>
            </a:r>
          </a:p>
          <a:p>
            <a:r>
              <a:rPr lang="fr-FR" sz="1400" dirty="0" err="1">
                <a:latin typeface="Courier New"/>
                <a:cs typeface="Courier New"/>
              </a:rPr>
              <a:t>v</a:t>
            </a:r>
            <a:r>
              <a:rPr lang="fr-FR" sz="1400" dirty="0" err="1" smtClean="0">
                <a:latin typeface="Courier New"/>
                <a:cs typeface="Courier New"/>
              </a:rPr>
              <a:t>oid</a:t>
            </a:r>
            <a:r>
              <a:rPr lang="fr-FR" sz="1400" dirty="0" smtClean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f2(char **s) {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char </a:t>
            </a:r>
            <a:r>
              <a:rPr lang="fr-FR" sz="1400" dirty="0" err="1" smtClean="0">
                <a:latin typeface="Courier New"/>
                <a:cs typeface="Courier New"/>
              </a:rPr>
              <a:t>str</a:t>
            </a:r>
            <a:r>
              <a:rPr lang="fr-FR" sz="1400" dirty="0" smtClean="0">
                <a:latin typeface="Courier New"/>
                <a:cs typeface="Courier New"/>
              </a:rPr>
              <a:t>[10] = </a:t>
            </a:r>
            <a:r>
              <a:rPr lang="fr-FR" sz="1400" dirty="0" smtClean="0">
                <a:latin typeface="Courier New"/>
                <a:cs typeface="Courier New"/>
              </a:rPr>
              <a:t>"</a:t>
            </a:r>
            <a:r>
              <a:rPr lang="fr-FR" sz="1400" dirty="0" smtClean="0">
                <a:latin typeface="Courier New"/>
                <a:cs typeface="Courier New"/>
              </a:rPr>
              <a:t>world";</a:t>
            </a:r>
            <a:endParaRPr lang="fr-FR" sz="1400" dirty="0" smtClean="0">
              <a:latin typeface="Courier New"/>
              <a:cs typeface="Courier New"/>
            </a:endParaRP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*s = </a:t>
            </a:r>
            <a:r>
              <a:rPr lang="fr-FR" sz="1400" dirty="0" err="1" smtClean="0">
                <a:latin typeface="Courier New"/>
                <a:cs typeface="Courier New"/>
              </a:rPr>
              <a:t>str</a:t>
            </a:r>
            <a:r>
              <a:rPr lang="fr-FR" sz="1400" dirty="0" smtClean="0">
                <a:latin typeface="Courier New"/>
                <a:cs typeface="Courier New"/>
              </a:rPr>
              <a:t>;</a:t>
            </a:r>
          </a:p>
          <a:p>
            <a:r>
              <a:rPr lang="fr-FR" sz="1400" dirty="0" smtClean="0">
                <a:latin typeface="Courier New"/>
                <a:cs typeface="Courier New"/>
              </a:rPr>
              <a:t>}</a:t>
            </a:r>
          </a:p>
          <a:p>
            <a:r>
              <a:rPr lang="fr-FR" sz="1400" dirty="0" err="1">
                <a:latin typeface="Courier New"/>
                <a:cs typeface="Courier New"/>
              </a:rPr>
              <a:t>v</a:t>
            </a:r>
            <a:r>
              <a:rPr lang="fr-FR" sz="1400" dirty="0" err="1" smtClean="0">
                <a:latin typeface="Courier New"/>
                <a:cs typeface="Courier New"/>
              </a:rPr>
              <a:t>oid</a:t>
            </a:r>
            <a:r>
              <a:rPr lang="fr-FR" sz="1400" dirty="0" smtClean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f3(char **s) {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char *</a:t>
            </a:r>
            <a:r>
              <a:rPr lang="fr-FR" sz="1400" dirty="0" err="1" smtClean="0">
                <a:latin typeface="Courier New"/>
                <a:cs typeface="Courier New"/>
              </a:rPr>
              <a:t>str</a:t>
            </a:r>
            <a:r>
              <a:rPr lang="fr-FR" sz="1400" dirty="0" smtClean="0">
                <a:latin typeface="Courier New"/>
                <a:cs typeface="Courier New"/>
              </a:rPr>
              <a:t> = (char *)</a:t>
            </a:r>
            <a:r>
              <a:rPr lang="fr-FR" sz="1400" dirty="0" err="1" smtClean="0">
                <a:latin typeface="Courier New"/>
                <a:cs typeface="Courier New"/>
              </a:rPr>
              <a:t>malloc</a:t>
            </a:r>
            <a:r>
              <a:rPr lang="fr-FR" sz="1400" dirty="0" smtClean="0">
                <a:latin typeface="Courier New"/>
                <a:cs typeface="Courier New"/>
              </a:rPr>
              <a:t>(6);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*s = </a:t>
            </a:r>
            <a:r>
              <a:rPr lang="fr-FR" sz="1400" dirty="0" err="1" smtClean="0">
                <a:latin typeface="Courier New"/>
                <a:cs typeface="Courier New"/>
              </a:rPr>
              <a:t>str</a:t>
            </a:r>
            <a:r>
              <a:rPr lang="fr-FR" sz="1400" dirty="0" smtClean="0">
                <a:latin typeface="Courier New"/>
                <a:cs typeface="Courier New"/>
              </a:rPr>
              <a:t>;</a:t>
            </a:r>
          </a:p>
          <a:p>
            <a:r>
              <a:rPr lang="fr-FR" sz="1400" dirty="0">
                <a:latin typeface="Courier New"/>
                <a:cs typeface="Courier New"/>
              </a:rPr>
              <a:t>}</a:t>
            </a:r>
            <a:endParaRPr lang="fr-FR" sz="1400" dirty="0" smtClean="0">
              <a:latin typeface="Courier New"/>
              <a:cs typeface="Courier New"/>
            </a:endParaRPr>
          </a:p>
          <a:p>
            <a:r>
              <a:rPr lang="fr-FR" sz="1400" dirty="0" smtClean="0">
                <a:latin typeface="Courier New"/>
                <a:cs typeface="Courier New"/>
              </a:rPr>
              <a:t>c</a:t>
            </a:r>
            <a:r>
              <a:rPr lang="fr-FR" sz="1400" dirty="0" smtClean="0">
                <a:latin typeface="Courier New"/>
                <a:cs typeface="Courier New"/>
              </a:rPr>
              <a:t>har </a:t>
            </a:r>
            <a:r>
              <a:rPr lang="fr-FR" sz="1400" dirty="0" smtClean="0">
                <a:latin typeface="Courier New"/>
                <a:cs typeface="Courier New"/>
              </a:rPr>
              <a:t>*str1 = </a:t>
            </a:r>
            <a:r>
              <a:rPr lang="fr-FR" sz="1400" dirty="0" smtClean="0">
                <a:latin typeface="Courier New"/>
                <a:cs typeface="Courier New"/>
              </a:rPr>
              <a:t>"</a:t>
            </a:r>
            <a:r>
              <a:rPr lang="fr-FR" sz="1400" dirty="0" smtClean="0">
                <a:latin typeface="Courier New"/>
                <a:cs typeface="Courier New"/>
              </a:rPr>
              <a:t>hello";</a:t>
            </a:r>
            <a:endParaRPr lang="fr-FR" sz="1400" dirty="0" smtClean="0">
              <a:latin typeface="Courier New"/>
              <a:cs typeface="Courier New"/>
            </a:endParaRPr>
          </a:p>
          <a:p>
            <a:r>
              <a:rPr lang="fr-FR" sz="1400" dirty="0" err="1" smtClean="0">
                <a:latin typeface="Courier New"/>
                <a:cs typeface="Courier New"/>
              </a:rPr>
              <a:t>int</a:t>
            </a:r>
            <a:r>
              <a:rPr lang="fr-FR" sz="1400" dirty="0" smtClean="0">
                <a:latin typeface="Courier New"/>
                <a:cs typeface="Courier New"/>
              </a:rPr>
              <a:t> main() {</a:t>
            </a:r>
          </a:p>
          <a:p>
            <a:r>
              <a:rPr lang="fr-FR" sz="1400" dirty="0" smtClean="0">
                <a:latin typeface="Courier New"/>
                <a:cs typeface="Courier New"/>
              </a:rPr>
              <a:t>   char *s;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f1(&amp;s);</a:t>
            </a:r>
          </a:p>
          <a:p>
            <a:r>
              <a:rPr lang="fr-FR" sz="1400" dirty="0" smtClean="0">
                <a:latin typeface="Courier New"/>
                <a:cs typeface="Courier New"/>
              </a:rPr>
              <a:t>   </a:t>
            </a:r>
            <a:r>
              <a:rPr lang="fr-FR" sz="1400" dirty="0" err="1" smtClean="0">
                <a:latin typeface="Courier New"/>
                <a:cs typeface="Courier New"/>
              </a:rPr>
              <a:t>strcpy</a:t>
            </a:r>
            <a:r>
              <a:rPr lang="fr-FR" sz="1400" dirty="0" smtClean="0">
                <a:latin typeface="Courier New"/>
                <a:cs typeface="Courier New"/>
              </a:rPr>
              <a:t>(s, </a:t>
            </a:r>
            <a:r>
              <a:rPr lang="fr-FR" sz="1400" dirty="0" smtClean="0">
                <a:latin typeface="Courier New"/>
                <a:cs typeface="Courier New"/>
              </a:rPr>
              <a:t>"hello")</a:t>
            </a:r>
            <a:r>
              <a:rPr lang="fr-FR" sz="1400" dirty="0" smtClean="0">
                <a:latin typeface="Courier New"/>
                <a:cs typeface="Courier New"/>
              </a:rPr>
              <a:t>;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f2(&amp;s);</a:t>
            </a:r>
          </a:p>
          <a:p>
            <a:r>
              <a:rPr lang="fr-FR" sz="1400" dirty="0" smtClean="0">
                <a:latin typeface="Courier New"/>
                <a:cs typeface="Courier New"/>
              </a:rPr>
              <a:t>   </a:t>
            </a:r>
            <a:r>
              <a:rPr lang="fr-FR" sz="1400" dirty="0" err="1" smtClean="0">
                <a:latin typeface="Courier New"/>
                <a:cs typeface="Courier New"/>
              </a:rPr>
              <a:t>strcpy</a:t>
            </a:r>
            <a:r>
              <a:rPr lang="fr-FR" sz="1400" dirty="0">
                <a:latin typeface="Courier New"/>
                <a:cs typeface="Courier New"/>
              </a:rPr>
              <a:t>(s, </a:t>
            </a:r>
            <a:r>
              <a:rPr lang="fr-FR" sz="1400" dirty="0" smtClean="0">
                <a:latin typeface="Courier New"/>
                <a:cs typeface="Courier New"/>
              </a:rPr>
              <a:t>"</a:t>
            </a:r>
            <a:r>
              <a:rPr lang="fr-FR" sz="1400" dirty="0" smtClean="0">
                <a:latin typeface="Courier New"/>
                <a:cs typeface="Courier New"/>
              </a:rPr>
              <a:t>hello")</a:t>
            </a:r>
            <a:r>
              <a:rPr lang="fr-FR" sz="1400" dirty="0">
                <a:latin typeface="Courier New"/>
                <a:cs typeface="Courier New"/>
              </a:rPr>
              <a:t>;</a:t>
            </a:r>
            <a:endParaRPr lang="fr-FR" sz="1400" dirty="0" smtClean="0">
              <a:latin typeface="Courier New"/>
              <a:cs typeface="Courier New"/>
            </a:endParaRP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f3(&amp;s);</a:t>
            </a:r>
          </a:p>
          <a:p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smtClean="0">
                <a:latin typeface="Courier New"/>
                <a:cs typeface="Courier New"/>
              </a:rPr>
              <a:t>  </a:t>
            </a:r>
            <a:r>
              <a:rPr lang="fr-FR" sz="1400" dirty="0" err="1" smtClean="0">
                <a:latin typeface="Courier New"/>
                <a:cs typeface="Courier New"/>
              </a:rPr>
              <a:t>strcpy</a:t>
            </a:r>
            <a:r>
              <a:rPr lang="fr-FR" sz="1400" dirty="0">
                <a:latin typeface="Courier New"/>
                <a:cs typeface="Courier New"/>
              </a:rPr>
              <a:t>(s, </a:t>
            </a:r>
            <a:r>
              <a:rPr lang="fr-FR" sz="1400" dirty="0" smtClean="0">
                <a:latin typeface="Courier New"/>
                <a:cs typeface="Courier New"/>
              </a:rPr>
              <a:t> "hello")</a:t>
            </a:r>
            <a:r>
              <a:rPr lang="fr-FR" sz="1400" dirty="0">
                <a:latin typeface="Courier New"/>
                <a:cs typeface="Courier New"/>
              </a:rPr>
              <a:t>;</a:t>
            </a:r>
            <a:endParaRPr lang="fr-FR" sz="1400" dirty="0" smtClean="0">
              <a:latin typeface="Courier New"/>
              <a:cs typeface="Courier New"/>
            </a:endParaRPr>
          </a:p>
          <a:p>
            <a:r>
              <a:rPr lang="fr-FR" sz="1400" dirty="0" smtClean="0">
                <a:latin typeface="Courier New"/>
                <a:cs typeface="Courier New"/>
              </a:rPr>
              <a:t>}</a:t>
            </a: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4535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level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127 in binary? -128? 127.0?</a:t>
            </a:r>
          </a:p>
          <a:p>
            <a:r>
              <a:rPr lang="en-US" dirty="0" smtClean="0"/>
              <a:t>Overflow: 127 + 127 (in 8-bit)?</a:t>
            </a:r>
          </a:p>
          <a:p>
            <a:r>
              <a:rPr lang="en-US" dirty="0" smtClean="0"/>
              <a:t> Byte-ordering</a:t>
            </a:r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5800" y="3048000"/>
            <a:ext cx="7051195" cy="92076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fr-FR" sz="1800" dirty="0" err="1">
                <a:latin typeface="Courier New" pitchFamily="49" charset="0"/>
              </a:rPr>
              <a:t>i</a:t>
            </a:r>
            <a:r>
              <a:rPr lang="fr-FR" sz="1800" dirty="0" err="1" smtClean="0">
                <a:latin typeface="Courier New" pitchFamily="49" charset="0"/>
              </a:rPr>
              <a:t>nt</a:t>
            </a:r>
            <a:r>
              <a:rPr lang="fr-FR" sz="1800" dirty="0" smtClean="0">
                <a:latin typeface="Courier New" pitchFamily="49" charset="0"/>
              </a:rPr>
              <a:t> x = 0x12345678;</a:t>
            </a:r>
          </a:p>
          <a:p>
            <a:r>
              <a:rPr lang="fr-FR" sz="1800" dirty="0">
                <a:latin typeface="Courier New" pitchFamily="49" charset="0"/>
              </a:rPr>
              <a:t>c</a:t>
            </a:r>
            <a:r>
              <a:rPr lang="fr-FR" sz="1800" dirty="0" smtClean="0">
                <a:latin typeface="Courier New" pitchFamily="49" charset="0"/>
              </a:rPr>
              <a:t>har *y = (char *)&amp;x;</a:t>
            </a:r>
          </a:p>
          <a:p>
            <a:r>
              <a:rPr lang="fr-FR" sz="1800" dirty="0" err="1" smtClean="0">
                <a:latin typeface="Courier New" pitchFamily="49" charset="0"/>
              </a:rPr>
              <a:t>What’s</a:t>
            </a:r>
            <a:r>
              <a:rPr lang="fr-FR" sz="1800" dirty="0" smtClean="0">
                <a:latin typeface="Courier New" pitchFamily="49" charset="0"/>
              </a:rPr>
              <a:t> in y[1</a:t>
            </a:r>
            <a:r>
              <a:rPr lang="fr-FR" sz="1800" dirty="0" smtClean="0">
                <a:latin typeface="Courier New" pitchFamily="49" charset="0"/>
              </a:rPr>
              <a:t>] on Intel x86?</a:t>
            </a:r>
            <a:endParaRPr lang="fr-FR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4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addressing modes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Addq</a:t>
            </a:r>
            <a:r>
              <a:rPr lang="en-US" dirty="0" smtClean="0"/>
              <a:t> $8, %</a:t>
            </a:r>
            <a:r>
              <a:rPr lang="en-US" dirty="0" err="1" smtClean="0"/>
              <a:t>rdi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Addq</a:t>
            </a:r>
            <a:r>
              <a:rPr lang="en-US" dirty="0" smtClean="0"/>
              <a:t>  $1, %</a:t>
            </a:r>
            <a:r>
              <a:rPr lang="en-US" dirty="0" err="1" smtClean="0"/>
              <a:t>rdi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Addq</a:t>
            </a:r>
            <a:r>
              <a:rPr lang="en-US" dirty="0" smtClean="0"/>
              <a:t> $1, %</a:t>
            </a:r>
            <a:r>
              <a:rPr lang="en-US" dirty="0" err="1" smtClean="0"/>
              <a:t>rdi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Addq</a:t>
            </a:r>
            <a:r>
              <a:rPr lang="en-US" dirty="0" smtClean="0"/>
              <a:t> $1, (%</a:t>
            </a:r>
            <a:r>
              <a:rPr lang="en-US" dirty="0" err="1" smtClean="0"/>
              <a:t>rdi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Movq</a:t>
            </a:r>
            <a:r>
              <a:rPr lang="en-US" dirty="0" smtClean="0"/>
              <a:t> $1, %</a:t>
            </a:r>
            <a:r>
              <a:rPr lang="en-US" dirty="0" err="1" smtClean="0"/>
              <a:t>rsi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Addq</a:t>
            </a:r>
            <a:r>
              <a:rPr lang="en-US" dirty="0" smtClean="0"/>
              <a:t> $1, (%</a:t>
            </a:r>
            <a:r>
              <a:rPr lang="en-US" dirty="0" err="1" smtClean="0"/>
              <a:t>rdi</a:t>
            </a:r>
            <a:r>
              <a:rPr lang="en-US" dirty="0" smtClean="0"/>
              <a:t>, %</a:t>
            </a:r>
            <a:r>
              <a:rPr lang="en-US" dirty="0" err="1" smtClean="0"/>
              <a:t>rsi</a:t>
            </a:r>
            <a:r>
              <a:rPr lang="en-US" dirty="0" smtClean="0"/>
              <a:t>, 8)</a:t>
            </a:r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724400" y="3200400"/>
            <a:ext cx="3048000" cy="1197764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fr-FR" sz="1800" dirty="0" err="1" smtClean="0">
                <a:latin typeface="Courier New" pitchFamily="49" charset="0"/>
              </a:rPr>
              <a:t>Void</a:t>
            </a:r>
            <a:r>
              <a:rPr lang="fr-FR" sz="1800" dirty="0" smtClean="0">
                <a:latin typeface="Courier New" pitchFamily="49" charset="0"/>
              </a:rPr>
              <a:t> f(long *x) {</a:t>
            </a:r>
          </a:p>
          <a:p>
            <a:r>
              <a:rPr lang="fr-FR" sz="1800" dirty="0" smtClean="0">
                <a:latin typeface="Courier New" pitchFamily="49" charset="0"/>
              </a:rPr>
              <a:t>   x++;</a:t>
            </a:r>
          </a:p>
          <a:p>
            <a:r>
              <a:rPr lang="fr-FR" sz="1800" dirty="0">
                <a:latin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</a:rPr>
              <a:t>  (*x)++;</a:t>
            </a:r>
          </a:p>
          <a:p>
            <a:r>
              <a:rPr lang="fr-FR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588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219325"/>
          </a:xfrm>
        </p:spPr>
        <p:txBody>
          <a:bodyPr/>
          <a:lstStyle/>
          <a:p>
            <a:r>
              <a:rPr lang="en-US" dirty="0" smtClean="0"/>
              <a:t>Control flow</a:t>
            </a:r>
          </a:p>
          <a:p>
            <a:r>
              <a:rPr lang="en-US" dirty="0" smtClean="0"/>
              <a:t>Arrays &amp; </a:t>
            </a:r>
            <a:r>
              <a:rPr lang="en-US" dirty="0" err="1" smtClean="0"/>
              <a:t>structs</a:t>
            </a:r>
            <a:r>
              <a:rPr lang="en-US" dirty="0" smtClean="0"/>
              <a:t> &amp; unions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267200" y="2438400"/>
            <a:ext cx="4648200" cy="341375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node {</a:t>
            </a:r>
          </a:p>
          <a:p>
            <a:r>
              <a:rPr lang="en-US" sz="1800" dirty="0">
                <a:latin typeface="Courier New" pitchFamily="49" charset="0"/>
              </a:rPr>
              <a:t>	char *s;</a:t>
            </a:r>
          </a:p>
          <a:p>
            <a:r>
              <a:rPr lang="en-US" sz="1800" dirty="0">
                <a:latin typeface="Courier New" pitchFamily="49" charset="0"/>
              </a:rPr>
              <a:t>	long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  <a:r>
              <a:rPr lang="en-US" sz="1800" dirty="0" err="1">
                <a:latin typeface="Courier New" pitchFamily="49" charset="0"/>
              </a:rPr>
              <a:t>struct_t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</a:p>
          <a:p>
            <a:r>
              <a:rPr lang="en-US" sz="1800" dirty="0" smtClean="0">
                <a:latin typeface="Courier New" pitchFamily="49" charset="0"/>
              </a:rPr>
              <a:t>f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struct_t</a:t>
            </a:r>
            <a:r>
              <a:rPr lang="en-US" sz="1800" dirty="0">
                <a:latin typeface="Courier New" pitchFamily="49" charset="0"/>
              </a:rPr>
              <a:t> *s, long n) {</a:t>
            </a:r>
          </a:p>
          <a:p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for </a:t>
            </a:r>
            <a:r>
              <a:rPr lang="en-US" sz="1800" dirty="0">
                <a:latin typeface="Courier New" pitchFamily="49" charset="0"/>
              </a:rPr>
              <a:t>(long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n;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r>
              <a:rPr lang="en-US" sz="1800" dirty="0">
                <a:latin typeface="Courier New" pitchFamily="49" charset="0"/>
              </a:rPr>
              <a:t>		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].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  <a:endParaRPr lang="fr-FR" sz="1800" dirty="0" smtClean="0">
              <a:latin typeface="Courier New" pitchFamily="49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28600" y="2438400"/>
            <a:ext cx="3733800" cy="369075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es-ES_tradnl" sz="1800" dirty="0">
                <a:latin typeface="Courier New" pitchFamily="49" charset="0"/>
              </a:rPr>
              <a:t>f</a:t>
            </a:r>
            <a:r>
              <a:rPr lang="es-ES_tradnl" sz="1800" dirty="0" smtClean="0">
                <a:latin typeface="Courier New" pitchFamily="49" charset="0"/>
              </a:rPr>
              <a:t>:</a:t>
            </a:r>
            <a:endParaRPr lang="es-ES_tradnl" sz="1800" dirty="0">
              <a:latin typeface="Courier New" pitchFamily="49" charset="0"/>
            </a:endParaRP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movl</a:t>
            </a:r>
            <a:r>
              <a:rPr lang="es-ES_tradnl" sz="1800" dirty="0">
                <a:latin typeface="Courier New" pitchFamily="49" charset="0"/>
              </a:rPr>
              <a:t>	$0, </a:t>
            </a:r>
            <a:r>
              <a:rPr lang="es-ES_tradnl" sz="1800" dirty="0" smtClean="0">
                <a:latin typeface="Courier New" pitchFamily="49" charset="0"/>
              </a:rPr>
              <a:t>%</a:t>
            </a:r>
            <a:r>
              <a:rPr lang="es-ES_tradnl" sz="1800" dirty="0" err="1" smtClean="0">
                <a:latin typeface="Courier New" pitchFamily="49" charset="0"/>
              </a:rPr>
              <a:t>rax</a:t>
            </a:r>
            <a:endParaRPr lang="es-ES_tradnl" sz="1800" dirty="0">
              <a:latin typeface="Courier New" pitchFamily="49" charset="0"/>
            </a:endParaRP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jmp</a:t>
            </a:r>
            <a:r>
              <a:rPr lang="es-ES_tradnl" sz="1800" dirty="0">
                <a:latin typeface="Courier New" pitchFamily="49" charset="0"/>
              </a:rPr>
              <a:t>	.L2</a:t>
            </a:r>
          </a:p>
          <a:p>
            <a:r>
              <a:rPr lang="es-ES_tradnl" sz="1800" dirty="0">
                <a:latin typeface="Courier New" pitchFamily="49" charset="0"/>
              </a:rPr>
              <a:t>.L3:</a:t>
            </a: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movq</a:t>
            </a:r>
            <a:r>
              <a:rPr lang="es-ES_tradnl" sz="1800" dirty="0">
                <a:latin typeface="Courier New" pitchFamily="49" charset="0"/>
              </a:rPr>
              <a:t>	%</a:t>
            </a:r>
            <a:r>
              <a:rPr lang="es-ES_tradnl" sz="1800" dirty="0" err="1">
                <a:latin typeface="Courier New" pitchFamily="49" charset="0"/>
              </a:rPr>
              <a:t>rax</a:t>
            </a:r>
            <a:r>
              <a:rPr lang="es-ES_tradnl" sz="1800" dirty="0">
                <a:latin typeface="Courier New" pitchFamily="49" charset="0"/>
              </a:rPr>
              <a:t>, %</a:t>
            </a:r>
            <a:r>
              <a:rPr lang="es-ES_tradnl" sz="1800" dirty="0" err="1">
                <a:latin typeface="Courier New" pitchFamily="49" charset="0"/>
              </a:rPr>
              <a:t>rdx</a:t>
            </a:r>
            <a:endParaRPr lang="es-ES_tradnl" sz="1800" dirty="0">
              <a:latin typeface="Courier New" pitchFamily="49" charset="0"/>
            </a:endParaRP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salq</a:t>
            </a:r>
            <a:r>
              <a:rPr lang="es-ES_tradnl" sz="1800" dirty="0">
                <a:latin typeface="Courier New" pitchFamily="49" charset="0"/>
              </a:rPr>
              <a:t>	$4, %</a:t>
            </a:r>
            <a:r>
              <a:rPr lang="es-ES_tradnl" sz="1800" dirty="0" err="1">
                <a:latin typeface="Courier New" pitchFamily="49" charset="0"/>
              </a:rPr>
              <a:t>rdx</a:t>
            </a:r>
            <a:endParaRPr lang="es-ES_tradnl" sz="1800" dirty="0">
              <a:latin typeface="Courier New" pitchFamily="49" charset="0"/>
            </a:endParaRP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addq</a:t>
            </a:r>
            <a:r>
              <a:rPr lang="es-ES_tradnl" sz="1800" dirty="0">
                <a:latin typeface="Courier New" pitchFamily="49" charset="0"/>
              </a:rPr>
              <a:t>	$1, 8(%</a:t>
            </a:r>
            <a:r>
              <a:rPr lang="es-ES_tradnl" sz="1800" dirty="0" err="1">
                <a:latin typeface="Courier New" pitchFamily="49" charset="0"/>
              </a:rPr>
              <a:t>rdi</a:t>
            </a:r>
            <a:r>
              <a:rPr lang="es-ES_tradnl" sz="1800" dirty="0">
                <a:latin typeface="Courier New" pitchFamily="49" charset="0"/>
              </a:rPr>
              <a:t>,%</a:t>
            </a:r>
            <a:r>
              <a:rPr lang="es-ES_tradnl" sz="1800" dirty="0" err="1">
                <a:latin typeface="Courier New" pitchFamily="49" charset="0"/>
              </a:rPr>
              <a:t>rdx</a:t>
            </a:r>
            <a:r>
              <a:rPr lang="es-ES_tradnl" sz="1800" dirty="0">
                <a:latin typeface="Courier New" pitchFamily="49" charset="0"/>
              </a:rPr>
              <a:t>)</a:t>
            </a: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addq</a:t>
            </a:r>
            <a:r>
              <a:rPr lang="es-ES_tradnl" sz="1800" dirty="0">
                <a:latin typeface="Courier New" pitchFamily="49" charset="0"/>
              </a:rPr>
              <a:t>	$1, %</a:t>
            </a:r>
            <a:r>
              <a:rPr lang="es-ES_tradnl" sz="1800" dirty="0" err="1">
                <a:latin typeface="Courier New" pitchFamily="49" charset="0"/>
              </a:rPr>
              <a:t>rax</a:t>
            </a:r>
            <a:endParaRPr lang="es-ES_tradnl" sz="1800" dirty="0">
              <a:latin typeface="Courier New" pitchFamily="49" charset="0"/>
            </a:endParaRPr>
          </a:p>
          <a:p>
            <a:r>
              <a:rPr lang="es-ES_tradnl" sz="1800" dirty="0">
                <a:latin typeface="Courier New" pitchFamily="49" charset="0"/>
              </a:rPr>
              <a:t>.L2:</a:t>
            </a: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cmpq</a:t>
            </a:r>
            <a:r>
              <a:rPr lang="es-ES_tradnl" sz="1800" dirty="0">
                <a:latin typeface="Courier New" pitchFamily="49" charset="0"/>
              </a:rPr>
              <a:t>	%</a:t>
            </a:r>
            <a:r>
              <a:rPr lang="es-ES_tradnl" sz="1800" dirty="0" err="1">
                <a:latin typeface="Courier New" pitchFamily="49" charset="0"/>
              </a:rPr>
              <a:t>rsi</a:t>
            </a:r>
            <a:r>
              <a:rPr lang="es-ES_tradnl" sz="1800" dirty="0">
                <a:latin typeface="Courier New" pitchFamily="49" charset="0"/>
              </a:rPr>
              <a:t>, %</a:t>
            </a:r>
            <a:r>
              <a:rPr lang="es-ES_tradnl" sz="1800" dirty="0" err="1">
                <a:latin typeface="Courier New" pitchFamily="49" charset="0"/>
              </a:rPr>
              <a:t>rax</a:t>
            </a:r>
            <a:endParaRPr lang="es-ES_tradnl" sz="1800" dirty="0">
              <a:latin typeface="Courier New" pitchFamily="49" charset="0"/>
            </a:endParaRP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>
                <a:latin typeface="Courier New" pitchFamily="49" charset="0"/>
              </a:rPr>
              <a:t>jl</a:t>
            </a:r>
            <a:r>
              <a:rPr lang="es-ES_tradnl" sz="1800" dirty="0">
                <a:latin typeface="Courier New" pitchFamily="49" charset="0"/>
              </a:rPr>
              <a:t>	.L3</a:t>
            </a:r>
          </a:p>
          <a:p>
            <a:r>
              <a:rPr lang="es-ES_tradnl" sz="1800" dirty="0">
                <a:latin typeface="Courier New" pitchFamily="49" charset="0"/>
              </a:rPr>
              <a:t>	</a:t>
            </a:r>
            <a:r>
              <a:rPr lang="es-ES_tradnl" sz="1800" dirty="0" err="1" smtClean="0">
                <a:latin typeface="Courier New" pitchFamily="49" charset="0"/>
              </a:rPr>
              <a:t>ret</a:t>
            </a:r>
            <a:endParaRPr lang="es-ES_tradnl" sz="1800" dirty="0">
              <a:latin typeface="Courier New" pitchFamily="49" charset="0"/>
            </a:endParaRPr>
          </a:p>
          <a:p>
            <a:endParaRPr lang="nl-NL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9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622925" cy="22193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Procedure calls</a:t>
            </a:r>
          </a:p>
          <a:p>
            <a:r>
              <a:rPr lang="en-US" dirty="0" smtClean="0"/>
              <a:t>What’s the value of (%</a:t>
            </a:r>
            <a:r>
              <a:rPr lang="en-US" dirty="0" err="1" smtClean="0"/>
              <a:t>rsp</a:t>
            </a:r>
            <a:r>
              <a:rPr lang="en-US" dirty="0" smtClean="0"/>
              <a:t>) at the first instruction of the procedure?</a:t>
            </a:r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7366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7366000" y="53943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0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6478588" y="61833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16"/>
          <p:cNvSpPr>
            <a:spLocks/>
          </p:cNvSpPr>
          <p:nvPr/>
        </p:nvSpPr>
        <p:spPr bwMode="auto">
          <a:xfrm>
            <a:off x="5005388" y="57150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41388"/>
            <a:ext cx="8701087" cy="5503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Programmers must optimize at multiple levels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Big-O: algorithm</a:t>
            </a:r>
            <a:r>
              <a:rPr lang="en-US" dirty="0" smtClean="0"/>
              <a:t>, data </a:t>
            </a:r>
            <a:r>
              <a:rPr lang="en-US" dirty="0" smtClean="0"/>
              <a:t>representations</a:t>
            </a:r>
          </a:p>
          <a:p>
            <a:pPr lvl="2" eaLnBrk="1" hangingPunct="1">
              <a:defRPr/>
            </a:pPr>
            <a:r>
              <a:rPr lang="en-US" dirty="0" smtClean="0"/>
              <a:t>Systems:</a:t>
            </a:r>
            <a:r>
              <a:rPr lang="en-US" dirty="0" smtClean="0"/>
              <a:t> optimize memory access, I/O, parallelize execution</a:t>
            </a:r>
          </a:p>
          <a:p>
            <a:pPr lvl="1" eaLnBrk="1" hangingPunct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Steps of manual optimization</a:t>
            </a:r>
          </a:p>
          <a:p>
            <a:pPr>
              <a:defRPr/>
            </a:pPr>
            <a:r>
              <a:rPr lang="en-US" dirty="0" smtClean="0"/>
              <a:t>1. Identify bottlenecks</a:t>
            </a:r>
          </a:p>
          <a:p>
            <a:pPr lvl="1">
              <a:defRPr/>
            </a:pPr>
            <a:r>
              <a:rPr lang="en-US" dirty="0" smtClean="0"/>
              <a:t>Bottleneck is CPU? Disk/SSD? Network? others?</a:t>
            </a:r>
          </a:p>
          <a:p>
            <a:pPr>
              <a:defRPr/>
            </a:pPr>
            <a:r>
              <a:rPr lang="en-US" dirty="0" smtClean="0"/>
              <a:t>2. Measure program performance</a:t>
            </a:r>
          </a:p>
          <a:p>
            <a:pPr lvl="1">
              <a:defRPr/>
            </a:pPr>
            <a:r>
              <a:rPr lang="en-US" dirty="0" smtClean="0"/>
              <a:t>If CPU is the bottleneck, profile a program’s execution to figure out which code path takes the most time</a:t>
            </a:r>
          </a:p>
          <a:p>
            <a:pPr>
              <a:defRPr/>
            </a:pPr>
            <a:r>
              <a:rPr lang="en-US" dirty="0" smtClean="0"/>
              <a:t>The challenge: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How to improve performance without destroying code modularity and readability</a:t>
            </a:r>
          </a:p>
          <a:p>
            <a:pPr eaLnBrk="1" hangingPunct="1">
              <a:defRPr/>
            </a:pPr>
            <a:r>
              <a:rPr lang="en-US" dirty="0" smtClean="0"/>
              <a:t>What about automatic optimization?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4864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 is to generate efficient, correct machine code</a:t>
            </a:r>
          </a:p>
          <a:p>
            <a:pPr lvl="1" eaLnBrk="1" hangingPunct="1">
              <a:defRPr/>
            </a:pPr>
            <a:r>
              <a:rPr lang="en-US" dirty="0" smtClean="0"/>
              <a:t>register allocation</a:t>
            </a:r>
          </a:p>
          <a:p>
            <a:pPr lvl="1" eaLnBrk="1" hangingPunct="1">
              <a:defRPr/>
            </a:pPr>
            <a:r>
              <a:rPr lang="en-US" dirty="0" smtClean="0"/>
              <a:t>code selection and ordering </a:t>
            </a:r>
          </a:p>
          <a:p>
            <a:pPr lvl="1" eaLnBrk="1" hangingPunct="1">
              <a:defRPr/>
            </a:pPr>
            <a:r>
              <a:rPr lang="en-US" dirty="0" smtClean="0"/>
              <a:t>dead code elimination</a:t>
            </a:r>
          </a:p>
          <a:p>
            <a:pPr>
              <a:defRPr/>
            </a:pPr>
            <a:r>
              <a:rPr lang="en-US" dirty="0" smtClean="0"/>
              <a:t>Don’t </a:t>
            </a:r>
            <a:r>
              <a:rPr lang="en-US" dirty="0"/>
              <a:t>improve asymptotic efficiency</a:t>
            </a:r>
          </a:p>
          <a:p>
            <a:pPr lvl="1">
              <a:defRPr/>
            </a:pPr>
            <a:r>
              <a:rPr lang="en-US" dirty="0"/>
              <a:t>Programmer should select best overall </a:t>
            </a:r>
            <a:r>
              <a:rPr lang="en-US" dirty="0" smtClean="0"/>
              <a:t>algorithm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 smtClean="0"/>
              <a:t>Constraint: Must not change program behavior in </a:t>
            </a:r>
            <a:r>
              <a:rPr lang="en-US" sz="2000" i="1" dirty="0" smtClean="0"/>
              <a:t>any</a:t>
            </a:r>
            <a:r>
              <a:rPr lang="en-US" sz="2000" dirty="0" smtClean="0"/>
              <a:t> circumstances</a:t>
            </a:r>
          </a:p>
          <a:p>
            <a:pPr marL="0" indent="0">
              <a:buNone/>
              <a:defRPr/>
            </a:pPr>
            <a:r>
              <a:rPr lang="en-US" sz="2000" dirty="0" smtClean="0">
                <a:sym typeface="Wingdings"/>
              </a:rPr>
              <a:t>       </a:t>
            </a: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  <a:p>
            <a:pPr marL="0" indent="0" eaLnBrk="1" hangingPunct="1"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 smtClean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 smtClean="0"/>
              <a:t>Newer versions of GCC do inter-procedural analysis within individual files</a:t>
            </a:r>
          </a:p>
          <a:p>
            <a:pPr lvl="2">
              <a:defRPr/>
            </a:pPr>
            <a:r>
              <a:rPr lang="en-US" sz="1800" dirty="0" smtClean="0"/>
              <a:t>But, not between code in different files</a:t>
            </a:r>
          </a:p>
          <a:p>
            <a:pPr eaLnBrk="1" hangingPunct="1">
              <a:defRPr/>
            </a:pPr>
            <a:r>
              <a:rPr lang="en-US" sz="2000" dirty="0"/>
              <a:t>A</a:t>
            </a:r>
            <a:r>
              <a:rPr lang="en-US" sz="2000" dirty="0" smtClean="0"/>
              <a:t>nalysis is based only on </a:t>
            </a:r>
            <a:r>
              <a:rPr lang="en-US" sz="2000" i="1" dirty="0" smtClean="0"/>
              <a:t>static</a:t>
            </a:r>
            <a:r>
              <a:rPr lang="en-US" sz="2000" dirty="0" smtClean="0"/>
              <a:t> information</a:t>
            </a:r>
          </a:p>
          <a:p>
            <a:pPr lvl="1" eaLnBrk="1" hangingPunct="1">
              <a:defRPr/>
            </a:pPr>
            <a:r>
              <a:rPr lang="en-US" sz="1800" dirty="0" smtClean="0"/>
              <a:t>Compiler does not know run-time inputs</a:t>
            </a:r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1522412"/>
          </a:xfrm>
        </p:spPr>
        <p:txBody>
          <a:bodyPr lIns="90487" tIns="44450" rIns="90487" bIns="44450"/>
          <a:lstStyle/>
          <a:p>
            <a:pPr>
              <a:defRPr/>
            </a:pPr>
            <a:r>
              <a:rPr lang="en-US" dirty="0" smtClean="0"/>
              <a:t>Code Motion</a:t>
            </a:r>
          </a:p>
          <a:p>
            <a:pPr lvl="1" eaLnBrk="1" hangingPunct="1">
              <a:defRPr/>
            </a:pPr>
            <a:r>
              <a:rPr lang="en-US" dirty="0" smtClean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 smtClean="0"/>
              <a:t>If it will always produce same result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562600" y="3632126"/>
            <a:ext cx="3581400" cy="1320874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i="1" dirty="0" err="1">
                <a:latin typeface="Courier New" pitchFamily="49" charset="0"/>
              </a:rPr>
              <a:t>int</a:t>
            </a:r>
            <a:r>
              <a:rPr lang="en-US" sz="1600" i="1" dirty="0">
                <a:latin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</a:rPr>
              <a:t>ni</a:t>
            </a:r>
            <a:r>
              <a:rPr lang="en-US" sz="1600" i="1" dirty="0">
                <a:latin typeface="Courier New" pitchFamily="49" charset="0"/>
              </a:rPr>
              <a:t> = </a:t>
            </a:r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6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a[</a:t>
            </a:r>
            <a:r>
              <a:rPr lang="en-US" sz="1600" dirty="0" err="1">
                <a:latin typeface="Courier New" pitchFamily="49" charset="0"/>
              </a:rPr>
              <a:t>ni+j</a:t>
            </a:r>
            <a:r>
              <a:rPr lang="en-US" sz="1600" dirty="0">
                <a:latin typeface="Courier New" pitchFamily="49" charset="0"/>
              </a:rPr>
              <a:t>] = b[j]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876800" y="4343400"/>
            <a:ext cx="5842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457200" y="3313631"/>
            <a:ext cx="4369184" cy="2059538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set_row</a:t>
            </a:r>
            <a:r>
              <a:rPr lang="en-US" sz="16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a[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 err="1">
                <a:latin typeface="Courier New" pitchFamily="49" charset="0"/>
              </a:rPr>
              <a:t>+j</a:t>
            </a:r>
            <a:r>
              <a:rPr lang="en-US" sz="16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78337" y="3200400"/>
            <a:ext cx="8308463" cy="3536865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set_row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testq</a:t>
            </a:r>
            <a:r>
              <a:rPr lang="en-US" sz="1600" dirty="0" smtClean="0">
                <a:latin typeface="Courier New" pitchFamily="49" charset="0"/>
              </a:rPr>
              <a:t>	%</a:t>
            </a:r>
            <a:r>
              <a:rPr lang="en-US" sz="1600" dirty="0" err="1" smtClean="0">
                <a:latin typeface="Courier New" pitchFamily="49" charset="0"/>
              </a:rPr>
              <a:t>rcx</a:t>
            </a:r>
            <a:r>
              <a:rPr lang="en-US" sz="1600" dirty="0" smtClean="0">
                <a:latin typeface="Courier New" pitchFamily="49" charset="0"/>
              </a:rPr>
              <a:t>, %</a:t>
            </a:r>
            <a:r>
              <a:rPr lang="en-US" sz="1600" dirty="0" err="1" smtClean="0">
                <a:latin typeface="Courier New" pitchFamily="49" charset="0"/>
              </a:rPr>
              <a:t>rcx</a:t>
            </a:r>
            <a:r>
              <a:rPr lang="en-US" sz="1600" dirty="0" smtClean="0">
                <a:latin typeface="Courier New" pitchFamily="49" charset="0"/>
              </a:rPr>
              <a:t>		# Test n</a:t>
            </a: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jle</a:t>
            </a:r>
            <a:r>
              <a:rPr lang="en-US" sz="1600" dirty="0" smtClean="0">
                <a:latin typeface="Courier New" pitchFamily="49" charset="0"/>
              </a:rPr>
              <a:t>	.L1			# If 0, </a:t>
            </a:r>
            <a:r>
              <a:rPr lang="en-US" sz="1600" dirty="0" err="1" smtClean="0">
                <a:latin typeface="Courier New" pitchFamily="49" charset="0"/>
              </a:rPr>
              <a:t>goto</a:t>
            </a:r>
            <a:r>
              <a:rPr lang="en-US" sz="1600" dirty="0" smtClean="0">
                <a:latin typeface="Courier New" pitchFamily="49" charset="0"/>
              </a:rPr>
              <a:t> done</a:t>
            </a: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600" dirty="0" smtClean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	(%rdi,%rdx,8), %</a:t>
            </a:r>
            <a:r>
              <a:rPr lang="en-US" sz="1600" dirty="0" err="1" smtClean="0">
                <a:latin typeface="Courier New" pitchFamily="49" charset="0"/>
              </a:rPr>
              <a:t>rdx</a:t>
            </a:r>
            <a:r>
              <a:rPr lang="en-US" sz="1600" dirty="0" smtClean="0">
                <a:latin typeface="Courier New" pitchFamily="49" charset="0"/>
              </a:rPr>
              <a:t>	# </a:t>
            </a:r>
            <a:r>
              <a:rPr lang="en-US" sz="1600" dirty="0" err="1" smtClean="0">
                <a:latin typeface="Courier New" pitchFamily="49" charset="0"/>
              </a:rPr>
              <a:t>rowp</a:t>
            </a:r>
            <a:r>
              <a:rPr lang="en-US" sz="1600" dirty="0" smtClean="0">
                <a:latin typeface="Courier New" pitchFamily="49" charset="0"/>
              </a:rPr>
              <a:t> = A + </a:t>
            </a:r>
            <a:r>
              <a:rPr lang="en-US" sz="1600" dirty="0" err="1" smtClean="0">
                <a:latin typeface="Courier New" pitchFamily="49" charset="0"/>
              </a:rPr>
              <a:t>ni</a:t>
            </a:r>
            <a:r>
              <a:rPr lang="en-US" sz="1600" dirty="0" smtClean="0">
                <a:latin typeface="Courier New" pitchFamily="49" charset="0"/>
              </a:rPr>
              <a:t>*8</a:t>
            </a:r>
          </a:p>
          <a:p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	$0,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	       # j = 0</a:t>
            </a:r>
          </a:p>
          <a:p>
            <a:r>
              <a:rPr lang="en-US" sz="1600" dirty="0" smtClean="0">
                <a:latin typeface="Courier New" pitchFamily="49" charset="0"/>
              </a:rPr>
              <a:t>.L3:				      	# loop: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movsd</a:t>
            </a:r>
            <a:r>
              <a:rPr lang="en-US" sz="1600" dirty="0">
                <a:latin typeface="Courier New" pitchFamily="49" charset="0"/>
              </a:rPr>
              <a:t>	(%rsi,%rax,8), %</a:t>
            </a:r>
            <a:r>
              <a:rPr lang="en-US" sz="1600" dirty="0" smtClean="0">
                <a:latin typeface="Courier New" pitchFamily="49" charset="0"/>
              </a:rPr>
              <a:t>xmm0    	# t = b[j]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movsd</a:t>
            </a:r>
            <a:r>
              <a:rPr lang="en-US" sz="1600" dirty="0">
                <a:latin typeface="Courier New" pitchFamily="49" charset="0"/>
              </a:rPr>
              <a:t>	%xmm0, (%rdx,%rax,8</a:t>
            </a:r>
            <a:r>
              <a:rPr lang="en-US" sz="1600" dirty="0" smtClean="0">
                <a:latin typeface="Courier New" pitchFamily="49" charset="0"/>
              </a:rPr>
              <a:t>)   	# M[</a:t>
            </a:r>
            <a:r>
              <a:rPr lang="en-US" sz="1600" dirty="0" err="1" smtClean="0">
                <a:latin typeface="Courier New" pitchFamily="49" charset="0"/>
              </a:rPr>
              <a:t>A+ni</a:t>
            </a:r>
            <a:r>
              <a:rPr lang="en-US" sz="1600" dirty="0" smtClean="0">
                <a:latin typeface="Courier New" pitchFamily="49" charset="0"/>
              </a:rPr>
              <a:t>*8 + j*8] = 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addq</a:t>
            </a:r>
            <a:r>
              <a:rPr lang="en-US" sz="1600" dirty="0">
                <a:latin typeface="Courier New" pitchFamily="49" charset="0"/>
              </a:rPr>
              <a:t>	$1,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			# j++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cmpq</a:t>
            </a:r>
            <a:r>
              <a:rPr lang="en-US" sz="1600" dirty="0">
                <a:latin typeface="Courier New" pitchFamily="49" charset="0"/>
              </a:rPr>
              <a:t>	%</a:t>
            </a:r>
            <a:r>
              <a:rPr lang="en-US" sz="1600" dirty="0" err="1">
                <a:latin typeface="Courier New" pitchFamily="49" charset="0"/>
              </a:rPr>
              <a:t>rcx</a:t>
            </a:r>
            <a:r>
              <a:rPr lang="en-US" sz="1600" dirty="0">
                <a:latin typeface="Courier New" pitchFamily="49" charset="0"/>
              </a:rPr>
              <a:t>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		# </a:t>
            </a:r>
            <a:r>
              <a:rPr lang="en-US" sz="1600" dirty="0" err="1" smtClean="0">
                <a:latin typeface="Courier New" pitchFamily="49" charset="0"/>
              </a:rPr>
              <a:t>j:n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jne</a:t>
            </a:r>
            <a:r>
              <a:rPr lang="en-US" sz="1600" dirty="0">
                <a:latin typeface="Courier New" pitchFamily="49" charset="0"/>
              </a:rPr>
              <a:t>	.</a:t>
            </a:r>
            <a:r>
              <a:rPr lang="en-US" sz="1600" dirty="0" smtClean="0">
                <a:latin typeface="Courier New" pitchFamily="49" charset="0"/>
              </a:rPr>
              <a:t>L3			# if !=, </a:t>
            </a:r>
            <a:r>
              <a:rPr lang="en-US" sz="1600" dirty="0" err="1" smtClean="0">
                <a:latin typeface="Courier New" pitchFamily="49" charset="0"/>
              </a:rPr>
              <a:t>goto</a:t>
            </a:r>
            <a:r>
              <a:rPr lang="en-US" sz="1600" dirty="0" smtClean="0">
                <a:latin typeface="Courier New" pitchFamily="49" charset="0"/>
              </a:rPr>
              <a:t> loop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.L1:				      	# done:</a:t>
            </a:r>
          </a:p>
          <a:p>
            <a:r>
              <a:rPr lang="en-US" sz="1600" dirty="0" smtClean="0">
                <a:latin typeface="Courier New" pitchFamily="49" charset="0"/>
              </a:rPr>
              <a:t>	rep ; ret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4369184" cy="1813317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set_row</a:t>
            </a:r>
            <a:r>
              <a:rPr lang="en-US" sz="16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a[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 err="1">
                <a:latin typeface="Courier New" pitchFamily="49" charset="0"/>
              </a:rPr>
              <a:t>+j</a:t>
            </a:r>
            <a:r>
              <a:rPr lang="en-US" sz="16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817812"/>
          </a:xfrm>
          <a:noFill/>
        </p:spPr>
        <p:txBody>
          <a:bodyPr lIns="90487" tIns="44450" rIns="90487" bIns="44450"/>
          <a:lstStyle/>
          <a:p>
            <a:r>
              <a:rPr lang="en-US" sz="2800" dirty="0" smtClean="0"/>
              <a:t>Replace costly operation with simpler one</a:t>
            </a:r>
          </a:p>
          <a:p>
            <a:pPr lvl="1" eaLnBrk="1" hangingPunct="1"/>
            <a:r>
              <a:rPr lang="en-US" dirty="0" smtClean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16*x	--&gt;	x &lt;&lt; 4</a:t>
            </a:r>
            <a:endParaRPr lang="en-US" dirty="0" smtClean="0"/>
          </a:p>
          <a:p>
            <a:pPr lvl="1" eaLnBrk="1" hangingPunct="1"/>
            <a:r>
              <a:rPr lang="en-US" dirty="0" smtClean="0"/>
              <a:t>Recognize sequence of products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4343400"/>
            <a:ext cx="3261008" cy="1320874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</a:t>
            </a:r>
            <a:r>
              <a:rPr lang="en-US" sz="1600" dirty="0" smtClean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ni</a:t>
            </a:r>
            <a:r>
              <a:rPr lang="en-US" sz="1600" dirty="0" smtClean="0">
                <a:latin typeface="Courier New" pitchFamily="49" charset="0"/>
              </a:rPr>
              <a:t> = n*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</a:t>
            </a:r>
            <a:r>
              <a:rPr lang="en-US" sz="1600" dirty="0" err="1" smtClean="0">
                <a:latin typeface="Courier New" pitchFamily="49" charset="0"/>
              </a:rPr>
              <a:t>ni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+ j] = b[j]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3274609" cy="156709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int</a:t>
            </a:r>
            <a:r>
              <a:rPr lang="en-US" sz="1600" i="1" dirty="0">
                <a:latin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</a:rPr>
              <a:t>ni</a:t>
            </a:r>
            <a:r>
              <a:rPr lang="en-US" sz="1600" i="1" dirty="0">
                <a:latin typeface="Courier New" pitchFamily="49" charset="0"/>
              </a:rPr>
              <a:t> = 0;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</a:t>
            </a:r>
            <a:r>
              <a:rPr lang="en-US" sz="1600" dirty="0" err="1">
                <a:latin typeface="Courier New" pitchFamily="49" charset="0"/>
              </a:rPr>
              <a:t>ni</a:t>
            </a:r>
            <a:r>
              <a:rPr lang="en-US" sz="16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600" i="1" dirty="0">
                <a:latin typeface="Courier New" pitchFamily="49" charset="0"/>
              </a:rPr>
              <a:t>  </a:t>
            </a:r>
            <a:r>
              <a:rPr lang="en-US" sz="1600" i="1" dirty="0" err="1">
                <a:latin typeface="Courier New" pitchFamily="49" charset="0"/>
              </a:rPr>
              <a:t>ni</a:t>
            </a:r>
            <a:r>
              <a:rPr lang="en-US" sz="1600" i="1" dirty="0"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140200" y="4906963"/>
            <a:ext cx="5842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Reuse portions of expressions</a:t>
            </a:r>
          </a:p>
          <a:p>
            <a:pPr lvl="1" eaLnBrk="1" hangingPunct="1"/>
            <a:r>
              <a:rPr lang="en-US" dirty="0" smtClean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9259</TotalTime>
  <Words>2289</Words>
  <Application>Microsoft Macintosh PowerPoint</Application>
  <PresentationFormat>On-screen Show (4:3)</PresentationFormat>
  <Paragraphs>411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template2007</vt:lpstr>
      <vt:lpstr>Program Optimization  </vt:lpstr>
      <vt:lpstr>Today</vt:lpstr>
      <vt:lpstr>Performance Realities</vt:lpstr>
      <vt:lpstr>Optimizing Compilers</vt:lpstr>
      <vt:lpstr>Limitations of Optimizing Compilers</vt:lpstr>
      <vt:lpstr>Generally Useful Optimizations</vt:lpstr>
      <vt:lpstr>Compiler-Generated Code Motion (-O1)</vt:lpstr>
      <vt:lpstr>Reduction in Strength</vt:lpstr>
      <vt:lpstr>Share Common Subexpressions</vt:lpstr>
      <vt:lpstr>Optimization Blocker #1: Procedure Calls</vt:lpstr>
      <vt:lpstr>Lower Case Conversion Performance</vt:lpstr>
      <vt:lpstr>Calling strlen in loop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Getting High Performance</vt:lpstr>
      <vt:lpstr>Midterm review</vt:lpstr>
      <vt:lpstr>C Fluency</vt:lpstr>
      <vt:lpstr>C Fluency</vt:lpstr>
      <vt:lpstr>C Fluency</vt:lpstr>
      <vt:lpstr>Bit level representation</vt:lpstr>
      <vt:lpstr>Assembly</vt:lpstr>
      <vt:lpstr>Assembly</vt:lpstr>
      <vt:lpstr>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476</cp:revision>
  <cp:lastPrinted>1999-09-20T15:19:18Z</cp:lastPrinted>
  <dcterms:created xsi:type="dcterms:W3CDTF">2011-08-30T20:07:27Z</dcterms:created>
  <dcterms:modified xsi:type="dcterms:W3CDTF">2016-10-31T17:52:04Z</dcterms:modified>
</cp:coreProperties>
</file>