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542" r:id="rId2"/>
    <p:sldId id="1411" r:id="rId3"/>
    <p:sldId id="1286" r:id="rId4"/>
    <p:sldId id="1285" r:id="rId5"/>
    <p:sldId id="1432" r:id="rId6"/>
    <p:sldId id="1436" r:id="rId7"/>
    <p:sldId id="1437" r:id="rId8"/>
    <p:sldId id="1264" r:id="rId9"/>
    <p:sldId id="1412" r:id="rId10"/>
    <p:sldId id="1265" r:id="rId11"/>
    <p:sldId id="1266" r:id="rId12"/>
    <p:sldId id="1290" r:id="rId13"/>
    <p:sldId id="1292" r:id="rId14"/>
    <p:sldId id="1293" r:id="rId15"/>
    <p:sldId id="1294" r:id="rId16"/>
    <p:sldId id="1414" r:id="rId17"/>
    <p:sldId id="1274" r:id="rId18"/>
    <p:sldId id="1295" r:id="rId19"/>
    <p:sldId id="1277" r:id="rId20"/>
    <p:sldId id="1415" r:id="rId21"/>
    <p:sldId id="1278" r:id="rId22"/>
    <p:sldId id="1416" r:id="rId23"/>
    <p:sldId id="1427" r:id="rId24"/>
    <p:sldId id="1417" r:id="rId25"/>
    <p:sldId id="1418" r:id="rId26"/>
    <p:sldId id="1419" r:id="rId27"/>
    <p:sldId id="1421" r:id="rId28"/>
    <p:sldId id="1431" r:id="rId29"/>
    <p:sldId id="1422" r:id="rId30"/>
    <p:sldId id="1423" r:id="rId31"/>
    <p:sldId id="1424" r:id="rId32"/>
    <p:sldId id="1425" r:id="rId33"/>
    <p:sldId id="1429" r:id="rId34"/>
    <p:sldId id="1426" r:id="rId35"/>
  </p:sldIdLst>
  <p:sldSz cx="9144000" cy="6858000" type="screen4x3"/>
  <p:notesSz cx="7302500" cy="9586913"/>
  <p:custDataLst>
    <p:tags r:id="rId3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DEDFF5"/>
    <a:srgbClr val="F5F5F5"/>
    <a:srgbClr val="FFFFFF"/>
    <a:srgbClr val="DBF2DA"/>
    <a:srgbClr val="F6D2D2"/>
    <a:srgbClr val="990000"/>
    <a:srgbClr val="F6F5BD"/>
    <a:srgbClr val="D5F1CF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49" autoAdjust="0"/>
  </p:normalViewPr>
  <p:slideViewPr>
    <p:cSldViewPr snapToObjects="1">
      <p:cViewPr>
        <p:scale>
          <a:sx n="116" d="100"/>
          <a:sy n="116" d="100"/>
        </p:scale>
        <p:origin x="-928" y="344"/>
      </p:cViewPr>
      <p:guideLst>
        <p:guide orient="horz" pos="33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5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Virtual Memory: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dirty="0" smtClean="0"/>
              <a:t>Slides adapted from Bryant and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1457325"/>
          </a:xfrm>
        </p:spPr>
        <p:txBody>
          <a:bodyPr/>
          <a:lstStyle/>
          <a:p>
            <a:r>
              <a:rPr lang="en-US" dirty="0" smtClean="0"/>
              <a:t>Parts of virtual memory are stored on disk, parts are cached in </a:t>
            </a:r>
            <a:r>
              <a:rPr lang="en-US" i="1" dirty="0" smtClean="0">
                <a:solidFill>
                  <a:srgbClr val="990000"/>
                </a:solidFill>
              </a:rPr>
              <a:t>physical memory</a:t>
            </a:r>
            <a:r>
              <a:rPr lang="en-US" dirty="0" smtClean="0"/>
              <a:t> </a:t>
            </a:r>
          </a:p>
          <a:p>
            <a:pPr lvl="1"/>
            <a:r>
              <a:rPr lang="en-GB" dirty="0" smtClean="0"/>
              <a:t>These cache blocks are called </a:t>
            </a:r>
            <a:r>
              <a:rPr lang="en-GB" i="1" dirty="0" smtClean="0"/>
              <a:t>pages </a:t>
            </a:r>
            <a:r>
              <a:rPr lang="en-GB" dirty="0" smtClean="0"/>
              <a:t>(size is P = 2</a:t>
            </a:r>
            <a:r>
              <a:rPr lang="en-GB" baseline="30000" dirty="0" smtClean="0"/>
              <a:t>p</a:t>
            </a:r>
            <a:r>
              <a:rPr lang="en-GB" dirty="0" smtClean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N-1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M-1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</a:t>
            </a:r>
            <a:r>
              <a:rPr lang="en-GB" sz="1600" dirty="0" smtClean="0">
                <a:latin typeface="Calibri" pitchFamily="34" charset="0"/>
              </a:rPr>
              <a:t>VPs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 smtClean="0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Cache miss has big performance </a:t>
            </a:r>
            <a:r>
              <a:rPr lang="en-GB" dirty="0" smtClean="0"/>
              <a:t>penalty (swapping)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Disk </a:t>
            </a:r>
            <a:r>
              <a:rPr lang="en-GB" dirty="0"/>
              <a:t>is about </a:t>
            </a:r>
            <a:r>
              <a:rPr lang="en-GB" b="1" i="1" dirty="0" smtClean="0">
                <a:solidFill>
                  <a:srgbClr val="C00000"/>
                </a:solidFill>
              </a:rPr>
              <a:t>10,000x</a:t>
            </a:r>
            <a:r>
              <a:rPr lang="en-GB" dirty="0" smtClean="0"/>
              <a:t> </a:t>
            </a:r>
            <a:r>
              <a:rPr lang="en-GB" dirty="0"/>
              <a:t>slower than </a:t>
            </a:r>
            <a:r>
              <a:rPr lang="en-GB" dirty="0" smtClean="0"/>
              <a:t>DRAM</a:t>
            </a:r>
          </a:p>
          <a:p>
            <a:pPr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How to reduce cache miss?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Any VP can be placed in any PP (fully associative)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Sophisticated replacement </a:t>
            </a:r>
            <a:r>
              <a:rPr lang="en-GB" dirty="0"/>
              <a:t>algorithms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Write-back instead of write-through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fault: </a:t>
            </a:r>
            <a:r>
              <a:rPr lang="en-GB" dirty="0" smtClean="0"/>
              <a:t>reference to invalid PTE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H/w throws an exception caught by OS kernel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OS Page fault handler selects a victim to be evicted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Offending instruction is restarted: page hit!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 smtClean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 smtClean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5699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850188" cy="12573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</a:t>
            </a:r>
            <a:r>
              <a:rPr lang="en-GB"/>
              <a:t>physical </a:t>
            </a:r>
            <a:r>
              <a:rPr lang="en-GB" smtClean="0"/>
              <a:t>memory</a:t>
            </a:r>
            <a:endParaRPr lang="en-GB" dirty="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1462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203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3697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127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4809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7330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8619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051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350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4583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104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8393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7365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7593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2745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7422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3444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087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8608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Simplifying 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Map virtual pages to the same physical page (here: PP 6)</a:t>
            </a:r>
            <a:endParaRPr lang="en-GB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222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96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445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203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809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938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127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427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86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915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812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835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350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818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420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84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937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Code, data, and heap always start at the same addresses.</a:t>
            </a:r>
            <a:endParaRPr lang="en-GB" sz="1800" dirty="0"/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OS </a:t>
            </a:r>
            <a:r>
              <a:rPr lang="en-GB" sz="1800" dirty="0" smtClean="0"/>
              <a:t>allocates virtual pages for .text and .data sections &amp; creates PTEs marked as invalid</a:t>
            </a:r>
            <a:endParaRPr lang="en-GB" sz="1800" dirty="0"/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</a:t>
            </a:r>
            <a:r>
              <a:rPr lang="en-GB" sz="1800" dirty="0" smtClean="0"/>
              <a:t>system</a:t>
            </a:r>
            <a:endParaRPr lang="en-GB" sz="1800" dirty="0"/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921279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</a:t>
            </a:r>
            <a:r>
              <a:rPr lang="en-GB" dirty="0" smtClean="0"/>
              <a:t>bits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MMU checks these bits on each access</a:t>
            </a:r>
            <a:endParaRPr lang="en-GB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6441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16199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4987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356256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818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6216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3616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6594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594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6610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367100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EXEC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3370868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EXEC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VM as a tool for memory protection</a:t>
            </a:r>
          </a:p>
          <a:p>
            <a:r>
              <a:rPr lang="en-US" dirty="0" smtClean="0"/>
              <a:t>Details of Address translation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906" y="4569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VM Address Translation</a:t>
            </a:r>
            <a:endParaRPr lang="en-US"/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747125" cy="4972050"/>
          </a:xfrm>
        </p:spPr>
        <p:txBody>
          <a:bodyPr/>
          <a:lstStyle/>
          <a:p>
            <a:r>
              <a:rPr lang="en-US" dirty="0" smtClean="0"/>
              <a:t>Virtual Address Space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Physical address space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-bit virtual address (VA)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-bit physical address (PA)</a:t>
            </a:r>
          </a:p>
          <a:p>
            <a:r>
              <a:rPr lang="en-US" dirty="0" smtClean="0"/>
              <a:t>Page Size (</a:t>
            </a:r>
            <a:r>
              <a:rPr lang="en-US" dirty="0"/>
              <a:t>2</a:t>
            </a:r>
            <a:r>
              <a:rPr lang="en-US" baseline="30000" dirty="0"/>
              <a:t>p </a:t>
            </a:r>
            <a:r>
              <a:rPr lang="en-US" dirty="0"/>
              <a:t> </a:t>
            </a:r>
            <a:r>
              <a:rPr lang="en-US" dirty="0" smtClean="0"/>
              <a:t>bytes)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38517" y="5181600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5181600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Physical page offset (PPO)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21196" y="4905395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28641" y="4905395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8165" y="4905395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3928" y="4905395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m-1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03928" y="3810000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number (VPN)</a:t>
            </a:r>
            <a:endParaRPr lang="en-US" sz="14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718528" y="3810000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offset (VPO)</a:t>
            </a:r>
            <a:endParaRPr lang="en-US" sz="14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3928" y="3176602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0411" y="352133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87856" y="352133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8165" y="352133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03928" y="3521333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n-1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03928" y="45836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With a Page Table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number (VPN)</a:t>
            </a:r>
            <a:endParaRPr lang="en-US" sz="1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offset (VPO)</a:t>
            </a:r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3279" y="3196475"/>
            <a:ext cx="19030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Physical page table </a:t>
            </a:r>
          </a:p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address for the current</a:t>
            </a:r>
          </a:p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8992" y="4371965"/>
            <a:ext cx="16997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</a:t>
            </a:r>
            <a:r>
              <a:rPr lang="en-US" sz="1400" dirty="0" smtClean="0">
                <a:latin typeface="Calibri" pitchFamily="34" charset="0"/>
              </a:rPr>
              <a:t>age not in memory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m-1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53000" y="4691628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Valid bit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Hit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Cache/memory sends data word to processor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Fault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7) Handler returns to original process, restarting faulting instruction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491398" y="2393992"/>
            <a:ext cx="1053791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err="1" smtClean="0">
                <a:latin typeface="Calibri" pitchFamily="34" charset="0"/>
              </a:rPr>
              <a:t>PTEAddress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Disk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Page fault handler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Victim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New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Exception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</a:t>
            </a:r>
            <a:r>
              <a:rPr lang="en-GB" dirty="0" smtClean="0"/>
              <a:t>CPU cache (L1)</a:t>
            </a:r>
            <a:r>
              <a:rPr lang="en-GB" dirty="0" smtClean="0">
                <a:effectLst/>
              </a:rPr>
              <a:t> </a:t>
            </a:r>
            <a:r>
              <a:rPr lang="en-GB" dirty="0">
                <a:effectLst/>
              </a:rPr>
              <a:t>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</a:t>
            </a:r>
            <a:r>
              <a:rPr lang="en-GB" dirty="0" smtClean="0"/>
              <a:t> small L1 delay</a:t>
            </a:r>
            <a:endParaRPr lang="en-GB" dirty="0"/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Small set-associative hardware </a:t>
            </a:r>
            <a:r>
              <a:rPr lang="en-GB" dirty="0"/>
              <a:t>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/>
              <a:t>MMU uses the VPN portion of the virtual address to access the TLB: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108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670926" y="2607261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842251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637463" y="2607261"/>
            <a:ext cx="2874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343400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880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840413" y="2113518"/>
            <a:ext cx="5737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107113" y="2607261"/>
            <a:ext cx="5913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749926" y="2607261"/>
            <a:ext cx="4417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838200" y="3739782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76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0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969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050943" y="499413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5403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33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6496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63600" y="452096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0130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06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527188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1223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5657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859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6750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863600" y="5559357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30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306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1223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5657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4859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6750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 = 2</a:t>
            </a:r>
            <a:r>
              <a:rPr lang="en-US" sz="1800" baseline="30000" dirty="0" smtClean="0">
                <a:latin typeface="Calibri" pitchFamily="34" charset="0"/>
              </a:rPr>
              <a:t>t</a:t>
            </a:r>
            <a:r>
              <a:rPr lang="en-US" sz="1800" dirty="0" smtClean="0">
                <a:latin typeface="Calibri" pitchFamily="34" charset="0"/>
              </a:rPr>
              <a:t> sets</a:t>
            </a:r>
            <a:endParaRPr lang="en-US" sz="1800" baseline="30000" dirty="0" smtClean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121401" y="3213100"/>
            <a:ext cx="2967558" cy="1663700"/>
            <a:chOff x="6121401" y="3213100"/>
            <a:chExt cx="296755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28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846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2387" y="3119439"/>
            <a:ext cx="1370013" cy="541005"/>
            <a:chOff x="2592387" y="3119439"/>
            <a:chExt cx="1370013" cy="541005"/>
          </a:xfrm>
        </p:grpSpPr>
        <p:cxnSp>
          <p:nvCxnSpPr>
            <p:cNvPr id="38" name="Straight Arrow Connector 37"/>
            <p:cNvCxnSpPr>
              <a:stCxn id="37" idx="3"/>
            </p:cNvCxnSpPr>
            <p:nvPr/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3049587" y="3354782"/>
              <a:ext cx="38700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VA</a:t>
              </a:r>
              <a:endParaRPr lang="en-GB" sz="1400" dirty="0">
                <a:latin typeface="Calibri" pitchFamily="34" charset="0"/>
              </a:endParaRPr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30787" y="3352800"/>
            <a:ext cx="1522413" cy="594390"/>
            <a:chOff x="5030787" y="3352800"/>
            <a:chExt cx="1522413" cy="59439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5606298" y="3352800"/>
              <a:ext cx="37475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PA</a:t>
              </a:r>
              <a:endParaRPr lang="en-GB" sz="1400" dirty="0">
                <a:latin typeface="Calibri" pitchFamily="34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Oval 20"/>
            <p:cNvSpPr>
              <a:spLocks noChangeArrowheads="1"/>
            </p:cNvSpPr>
            <p:nvPr/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58988" y="3893139"/>
            <a:ext cx="4494213" cy="1444567"/>
            <a:chOff x="2058988" y="3893139"/>
            <a:chExt cx="4494213" cy="1444567"/>
          </a:xfrm>
        </p:grpSpPr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3887787" y="4778043"/>
              <a:ext cx="53102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Data</a:t>
              </a:r>
              <a:endParaRPr lang="en-GB" sz="1400" dirty="0">
                <a:latin typeface="Calibri" pitchFamily="34" charset="0"/>
              </a:endParaRPr>
            </a:p>
          </p:txBody>
        </p:sp>
        <p:cxnSp>
          <p:nvCxnSpPr>
            <p:cNvPr id="50" name="Shape 49"/>
            <p:cNvCxnSpPr>
              <a:endCxn id="37" idx="2"/>
            </p:cNvCxnSpPr>
            <p:nvPr/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Oval 21"/>
            <p:cNvSpPr>
              <a:spLocks noChangeArrowheads="1"/>
            </p:cNvSpPr>
            <p:nvPr/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28532" y="2286000"/>
            <a:ext cx="502358" cy="721259"/>
            <a:chOff x="3928532" y="2286000"/>
            <a:chExt cx="502358" cy="721259"/>
          </a:xfrm>
        </p:grpSpPr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928532" y="2667000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VPN</a:t>
              </a:r>
              <a:endParaRPr lang="en-GB" sz="1400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6613" y="2286000"/>
            <a:ext cx="455342" cy="721259"/>
            <a:chOff x="4646613" y="2286000"/>
            <a:chExt cx="455342" cy="721259"/>
          </a:xfrm>
        </p:grpSpPr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648200" y="2311401"/>
              <a:ext cx="453755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PTE</a:t>
              </a:r>
              <a:endParaRPr lang="en-GB" sz="1400" dirty="0">
                <a:latin typeface="Calibri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Virtual addressing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Virtual 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(VA</a:t>
            </a:r>
            <a:r>
              <a:rPr lang="en-GB" sz="1400" dirty="0">
                <a:latin typeface="Calibri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4100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memory access (the PTE)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Multi-Level Page Tables</a:t>
            </a:r>
            <a:endParaRPr lang="en-GB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918325" cy="4972050"/>
          </a:xfrm>
        </p:spPr>
        <p:txBody>
          <a:bodyPr/>
          <a:lstStyle/>
          <a:p>
            <a:r>
              <a:rPr lang="en-GB" dirty="0" smtClean="0"/>
              <a:t>Suppose:</a:t>
            </a:r>
          </a:p>
          <a:p>
            <a:pPr lvl="1"/>
            <a:r>
              <a:rPr lang="en-GB" dirty="0" smtClean="0"/>
              <a:t>4KB (2</a:t>
            </a:r>
            <a:r>
              <a:rPr lang="en-GB" baseline="30000" dirty="0" smtClean="0"/>
              <a:t>12</a:t>
            </a:r>
            <a:r>
              <a:rPr lang="en-GB" dirty="0" smtClean="0"/>
              <a:t>) page size, 48-bit address space, 8-byte PTE </a:t>
            </a:r>
          </a:p>
          <a:p>
            <a:endParaRPr lang="en-GB" dirty="0" smtClean="0"/>
          </a:p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Would need a 512 GB page table!</a:t>
            </a:r>
          </a:p>
          <a:p>
            <a:pPr lvl="2"/>
            <a:r>
              <a:rPr lang="en-GB" dirty="0" smtClean="0"/>
              <a:t>2</a:t>
            </a:r>
            <a:r>
              <a:rPr lang="en-GB" baseline="30000" dirty="0" smtClean="0"/>
              <a:t>48</a:t>
            </a:r>
            <a:r>
              <a:rPr lang="en-GB" dirty="0" smtClean="0"/>
              <a:t> * 2</a:t>
            </a:r>
            <a:r>
              <a:rPr lang="en-GB" baseline="30000" dirty="0" smtClean="0"/>
              <a:t>-12  </a:t>
            </a:r>
            <a:r>
              <a:rPr lang="en-GB" dirty="0" smtClean="0"/>
              <a:t>* 2</a:t>
            </a:r>
            <a:r>
              <a:rPr lang="en-GB" baseline="30000" dirty="0" smtClean="0"/>
              <a:t>3</a:t>
            </a:r>
            <a:r>
              <a:rPr lang="en-GB" dirty="0" smtClean="0"/>
              <a:t> = 2</a:t>
            </a:r>
            <a:r>
              <a:rPr lang="en-GB" baseline="30000" dirty="0" smtClean="0"/>
              <a:t>39</a:t>
            </a:r>
            <a:r>
              <a:rPr lang="en-GB" dirty="0" smtClean="0"/>
              <a:t> bytes</a:t>
            </a:r>
          </a:p>
          <a:p>
            <a:endParaRPr lang="en-GB" dirty="0" smtClean="0"/>
          </a:p>
          <a:p>
            <a:r>
              <a:rPr lang="en-GB" dirty="0" smtClean="0"/>
              <a:t>Common solution: Multi-level page table</a:t>
            </a:r>
          </a:p>
          <a:p>
            <a:r>
              <a:rPr lang="en-GB" dirty="0" smtClean="0"/>
              <a:t>Example: 2-level page table</a:t>
            </a:r>
          </a:p>
          <a:p>
            <a:pPr lvl="1"/>
            <a:r>
              <a:rPr lang="en-GB" dirty="0" smtClean="0"/>
              <a:t>Level 1 table: each PTE points to a page table (always memory resident)</a:t>
            </a:r>
          </a:p>
          <a:p>
            <a:pPr lvl="1"/>
            <a:r>
              <a:rPr lang="en-GB" dirty="0" smtClean="0"/>
              <a:t>Level 2 table: each PTE points to a page </a:t>
            </a:r>
            <a:br>
              <a:rPr lang="en-GB" dirty="0" smtClean="0"/>
            </a:br>
            <a:r>
              <a:rPr lang="en-GB" dirty="0" smtClean="0"/>
              <a:t>(paged in and out like any other data)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43743" y="1333500"/>
            <a:ext cx="2671657" cy="4696895"/>
            <a:chOff x="6243743" y="1333500"/>
            <a:chExt cx="2671657" cy="469689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719927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363395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9917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363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887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3335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990208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361808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423845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00886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858933" y="6426198"/>
            <a:ext cx="507510" cy="334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1025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537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6918090" y="2403475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16503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6916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6918090" y="6000750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" y="6324600"/>
            <a:ext cx="410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libri" pitchFamily="34" charset="0"/>
              </a:rPr>
              <a:t>32 bit addresses, 4KB pages, 4-byte </a:t>
            </a:r>
            <a:r>
              <a:rPr lang="en-US" sz="1800" i="1" dirty="0" err="1" smtClean="0">
                <a:latin typeface="Calibri" pitchFamily="34" charset="0"/>
              </a:rPr>
              <a:t>PTEs</a:t>
            </a:r>
            <a:endParaRPr lang="en-US" sz="1800" i="1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endParaRPr lang="en-US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939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8225" y="5101809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59550" y="5101809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51137" y="5098634"/>
            <a:ext cx="4838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57387" y="337156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1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2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k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7020713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</a:t>
            </a:r>
            <a:r>
              <a:rPr lang="en-GB" dirty="0" smtClean="0">
                <a:effectLst/>
              </a:rPr>
              <a:t>view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System </a:t>
            </a:r>
            <a:r>
              <a:rPr lang="en-GB" dirty="0" smtClean="0"/>
              <a:t>v</a:t>
            </a:r>
            <a:r>
              <a:rPr lang="en-GB" dirty="0" smtClean="0">
                <a:effectLst/>
              </a:rPr>
              <a:t>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sz="2000" dirty="0" smtClean="0">
                <a:solidFill>
                  <a:srgbClr val="990000"/>
                </a:solidFill>
              </a:rPr>
              <a:t>Virtual address space: </a:t>
            </a:r>
            <a:r>
              <a:rPr lang="en-US" sz="2000" b="0" dirty="0" smtClean="0"/>
              <a:t>Set of N = 2</a:t>
            </a:r>
            <a:r>
              <a:rPr lang="en-US" sz="2000" b="0" baseline="30000" dirty="0" smtClean="0"/>
              <a:t>n</a:t>
            </a:r>
            <a:r>
              <a:rPr lang="en-US" sz="2000" b="0" dirty="0" smtClean="0"/>
              <a:t> virtual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N-1}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sz="2000" dirty="0" smtClean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 smtClean="0"/>
              <a:t>Set of M = 2</a:t>
            </a:r>
            <a:r>
              <a:rPr lang="en-US" sz="2000" b="0" baseline="30000" dirty="0" smtClean="0"/>
              <a:t>m</a:t>
            </a:r>
            <a:r>
              <a:rPr lang="en-US" sz="2000" b="0" dirty="0" smtClean="0"/>
              <a:t> physical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M-1}</a:t>
            </a:r>
          </a:p>
          <a:p>
            <a:pPr marL="0" indent="0">
              <a:buNone/>
            </a:pPr>
            <a:endParaRPr lang="en-US" sz="2000" b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2841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</a:t>
            </a:r>
            <a:r>
              <a:rPr lang="en-GB" dirty="0" smtClean="0"/>
              <a:t>irtual addresses </a:t>
            </a:r>
            <a:r>
              <a:rPr lang="en-GB" dirty="0" smtClean="0">
                <a:sym typeface="Wingdings"/>
              </a:rPr>
              <a:t> </a:t>
            </a:r>
            <a:r>
              <a:rPr lang="en-GB" dirty="0" smtClean="0"/>
              <a:t>physical address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915400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OS kernel keeps a page table per process.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Page table itself is stored in DRAM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Page table is </a:t>
            </a:r>
            <a:r>
              <a:rPr lang="en-GB" dirty="0"/>
              <a:t>an array of page table entries (PTEs) that maps </a:t>
            </a:r>
            <a:r>
              <a:rPr lang="en-GB" dirty="0" smtClean="0"/>
              <a:t>virtual pages </a:t>
            </a:r>
            <a:r>
              <a:rPr lang="en-GB" dirty="0"/>
              <a:t>to physical </a:t>
            </a:r>
            <a:r>
              <a:rPr lang="en-GB" dirty="0" smtClean="0"/>
              <a:t>pages.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79255" y="5441871"/>
            <a:ext cx="107943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288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288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288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288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288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288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288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288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380420" y="2963808"/>
            <a:ext cx="685800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368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376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368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376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368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376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368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376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61683" y="2631644"/>
            <a:ext cx="1390911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</a:t>
            </a:r>
            <a:endParaRPr lang="en-GB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146175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143000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743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2" grpId="0" animBg="1"/>
      <p:bldP spid="14353" grpId="0" animBg="1"/>
      <p:bldP spid="14354" grpId="0" animBg="1"/>
      <p:bldP spid="14376" grpId="0"/>
      <p:bldP spid="14377" grpId="0" animBg="1"/>
      <p:bldP spid="14378" grpId="0" animBg="1"/>
      <p:bldP spid="14383" grpId="0"/>
      <p:bldP spid="143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2841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Normal Memory reference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489739" y="46767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489739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489739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489739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4897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4897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489739" y="3990975"/>
            <a:ext cx="1600200" cy="228600"/>
          </a:xfrm>
          <a:prstGeom prst="rect">
            <a:avLst/>
          </a:prstGeom>
          <a:solidFill>
            <a:schemeClr val="bg1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489739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748094" y="5441871"/>
            <a:ext cx="107943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717127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834602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834602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315239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340639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289839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191758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191758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191758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191758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191758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191758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191758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191758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819400" y="2963808"/>
            <a:ext cx="685800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199785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200578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199785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200578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199785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200578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199785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200578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530522" y="2631644"/>
            <a:ext cx="1390911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</a:t>
            </a:r>
            <a:endParaRPr lang="en-GB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585155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581980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199852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834602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8346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264439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264439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264439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212552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264439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308889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235241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8" name="Shape 60"/>
          <p:cNvCxnSpPr/>
          <p:nvPr/>
        </p:nvCxnSpPr>
        <p:spPr bwMode="auto">
          <a:xfrm rot="16200000" flipH="1">
            <a:off x="1854799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232208" y="1600200"/>
            <a:ext cx="2470786" cy="646331"/>
          </a:xfrm>
          <a:prstGeom prst="rect">
            <a:avLst/>
          </a:prstGeom>
          <a:solidFill>
            <a:srgbClr val="F6D2D2"/>
          </a:solidFill>
        </p:spPr>
        <p:txBody>
          <a:bodyPr wrap="none" rtlCol="0">
            <a:spAutoFit/>
          </a:bodyPr>
          <a:lstStyle/>
          <a:p>
            <a:r>
              <a:rPr lang="sk-SK" sz="1800" dirty="0">
                <a:latin typeface="Calibri" pitchFamily="34" charset="0"/>
              </a:rPr>
              <a:t>movq    </a:t>
            </a:r>
            <a:r>
              <a:rPr lang="sk-SK" sz="1800" dirty="0" smtClean="0">
                <a:latin typeface="Calibri" pitchFamily="34" charset="0"/>
              </a:rPr>
              <a:t>$</a:t>
            </a:r>
            <a:r>
              <a:rPr lang="sk-SK" sz="1800" dirty="0">
                <a:latin typeface="Calibri" pitchFamily="34" charset="0"/>
              </a:rPr>
              <a:t>0x400617,</a:t>
            </a:r>
            <a:r>
              <a:rPr lang="sk-SK" sz="1800" dirty="0" smtClean="0">
                <a:latin typeface="Calibri" pitchFamily="34" charset="0"/>
              </a:rPr>
              <a:t>%rdi</a:t>
            </a:r>
          </a:p>
          <a:p>
            <a:r>
              <a:rPr lang="sk-SK" sz="1800" dirty="0">
                <a:latin typeface="Calibri" pitchFamily="34" charset="0"/>
              </a:rPr>
              <a:t>m</a:t>
            </a:r>
            <a:r>
              <a:rPr lang="sk-SK" sz="1800" dirty="0" smtClean="0">
                <a:latin typeface="Calibri" pitchFamily="34" charset="0"/>
              </a:rPr>
              <a:t>ovq (%rdi), %rax</a:t>
            </a:r>
            <a:r>
              <a:rPr lang="en-US" sz="1800" dirty="0" smtClean="0">
                <a:latin typeface="Calibri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025476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76" grpId="0"/>
      <p:bldP spid="14377" grpId="0" animBg="1"/>
      <p:bldP spid="14378" grpId="0" animBg="1"/>
      <p:bldP spid="14383" grpId="0"/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hape 60"/>
          <p:cNvCxnSpPr/>
          <p:nvPr/>
        </p:nvCxnSpPr>
        <p:spPr bwMode="auto">
          <a:xfrm rot="16200000" flipH="1">
            <a:off x="1854799" y="2076143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2841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Segmentation Fault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489739" y="46767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489739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489739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489739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4897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4897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489739" y="3990975"/>
            <a:ext cx="1600200" cy="228600"/>
          </a:xfrm>
          <a:prstGeom prst="rect">
            <a:avLst/>
          </a:prstGeom>
          <a:solidFill>
            <a:schemeClr val="bg1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489739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748094" y="5441871"/>
            <a:ext cx="107943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717127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834602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834602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315239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340639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289839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191758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191758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191758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191758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191758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191758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191758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191758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819400" y="2963808"/>
            <a:ext cx="685800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199785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200578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199785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200578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199785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200578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199785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200578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530522" y="2631644"/>
            <a:ext cx="1390911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</a:t>
            </a:r>
            <a:endParaRPr lang="en-GB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199852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834602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8346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264439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264439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264439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212552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264439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308889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235241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208" y="1600200"/>
            <a:ext cx="1941557" cy="646331"/>
          </a:xfrm>
          <a:prstGeom prst="rect">
            <a:avLst/>
          </a:prstGeom>
          <a:solidFill>
            <a:srgbClr val="F6D2D2"/>
          </a:solidFill>
        </p:spPr>
        <p:txBody>
          <a:bodyPr wrap="none" rtlCol="0">
            <a:spAutoFit/>
          </a:bodyPr>
          <a:lstStyle/>
          <a:p>
            <a:r>
              <a:rPr lang="sk-SK" sz="1800" dirty="0">
                <a:latin typeface="Calibri" pitchFamily="34" charset="0"/>
              </a:rPr>
              <a:t>movq    </a:t>
            </a:r>
            <a:r>
              <a:rPr lang="sk-SK" sz="1800" dirty="0" smtClean="0">
                <a:latin typeface="Calibri" pitchFamily="34" charset="0"/>
              </a:rPr>
              <a:t>$0x0,%rdi</a:t>
            </a:r>
          </a:p>
          <a:p>
            <a:r>
              <a:rPr lang="sk-SK" sz="1800" dirty="0">
                <a:latin typeface="Calibri" pitchFamily="34" charset="0"/>
              </a:rPr>
              <a:t>m</a:t>
            </a:r>
            <a:r>
              <a:rPr lang="sk-SK" sz="1800" dirty="0" smtClean="0">
                <a:latin typeface="Calibri" pitchFamily="34" charset="0"/>
              </a:rPr>
              <a:t>ovq (%rdi), %rax</a:t>
            </a:r>
            <a:r>
              <a:rPr lang="en-US" sz="1800" dirty="0" smtClean="0">
                <a:latin typeface="Calibri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060978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76" grpId="0"/>
      <p:bldP spid="14377" grpId="0" animBg="1"/>
      <p:bldP spid="14378" grpId="0" animBg="1"/>
      <p:bldP spid="14383" grpId="0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</a:t>
            </a:r>
            <a:r>
              <a:rPr lang="en-GB" dirty="0" smtClean="0"/>
              <a:t>Memory (VM)?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Uses main </a:t>
            </a:r>
            <a:r>
              <a:rPr lang="en-GB" dirty="0" smtClean="0"/>
              <a:t>memory efficiently</a:t>
            </a:r>
            <a:endParaRPr lang="en-GB" dirty="0" smtClean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</a:t>
            </a:r>
            <a:r>
              <a:rPr lang="en-GB" dirty="0" smtClean="0"/>
              <a:t> DRAM </a:t>
            </a:r>
            <a:r>
              <a:rPr lang="en-GB" dirty="0"/>
              <a:t>as a cache for </a:t>
            </a:r>
            <a:r>
              <a:rPr lang="en-GB" dirty="0" smtClean="0"/>
              <a:t>parts </a:t>
            </a:r>
            <a:r>
              <a:rPr lang="en-GB" dirty="0"/>
              <a:t>of a virtual address space</a:t>
            </a:r>
            <a:endParaRPr lang="en-GB" dirty="0" smtClean="0"/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Simplifies </a:t>
            </a:r>
            <a:r>
              <a:rPr lang="en-GB" dirty="0">
                <a:effectLst/>
              </a:rPr>
              <a:t>memory </a:t>
            </a:r>
            <a:r>
              <a:rPr lang="en-GB" dirty="0" smtClean="0">
                <a:effectLst/>
              </a:rPr>
              <a:t>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</a:t>
            </a:r>
            <a:r>
              <a:rPr lang="en-GB" dirty="0" smtClean="0"/>
              <a:t>the same linear </a:t>
            </a:r>
            <a:r>
              <a:rPr lang="en-GB" dirty="0"/>
              <a:t>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Isolates </a:t>
            </a:r>
            <a:r>
              <a:rPr lang="en-GB" dirty="0">
                <a:effectLst/>
              </a:rPr>
              <a:t>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  <a:endParaRPr lang="en-GB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User program </a:t>
            </a:r>
            <a:r>
              <a:rPr lang="en-GB" dirty="0"/>
              <a:t>cannot access privileged</a:t>
            </a:r>
            <a:r>
              <a:rPr lang="en-GB" dirty="0" smtClean="0"/>
              <a:t> kernel information and code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/>
              <a:t>VM as a tool for caching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18418</TotalTime>
  <Words>2332</Words>
  <Application>Microsoft Macintosh PowerPoint</Application>
  <PresentationFormat>On-screen Show (4:3)</PresentationFormat>
  <Paragraphs>795</Paragraphs>
  <Slides>34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template2007</vt:lpstr>
      <vt:lpstr>Virtual Memory: Concepts  </vt:lpstr>
      <vt:lpstr>Today  </vt:lpstr>
      <vt:lpstr>Virtual addressing</vt:lpstr>
      <vt:lpstr>Address Spaces</vt:lpstr>
      <vt:lpstr>Virtual addresses  physical address</vt:lpstr>
      <vt:lpstr>Normal Memory reference</vt:lpstr>
      <vt:lpstr>Segmentation Fault</vt:lpstr>
      <vt:lpstr>Why Virtual Memory (VM)?</vt:lpstr>
      <vt:lpstr>Today  </vt:lpstr>
      <vt:lpstr>VM as a Tool for Caching</vt:lpstr>
      <vt:lpstr>DRAM Cache Organization</vt:lpstr>
      <vt:lpstr>Page Fault</vt:lpstr>
      <vt:lpstr>Handling Page Fault</vt:lpstr>
      <vt:lpstr>Handling Page Fault</vt:lpstr>
      <vt:lpstr>Handling Page Fault</vt:lpstr>
      <vt:lpstr>Today  </vt:lpstr>
      <vt:lpstr>VM as a Tool for Memory Management</vt:lpstr>
      <vt:lpstr>VM as a Tool for Memory Management</vt:lpstr>
      <vt:lpstr>Simplifying Linking and Loading</vt:lpstr>
      <vt:lpstr>Today  </vt:lpstr>
      <vt:lpstr>VM as a Tool for Memory Protection</vt:lpstr>
      <vt:lpstr>Today  </vt:lpstr>
      <vt:lpstr>VM Address Translation</vt:lpstr>
      <vt:lpstr>Address Translation With a Page Table</vt:lpstr>
      <vt:lpstr>Address Translation: Page Hit</vt:lpstr>
      <vt:lpstr>Address Translation: Page Fault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Jinyang Li</cp:lastModifiedBy>
  <cp:revision>609</cp:revision>
  <cp:lastPrinted>1999-09-20T15:19:18Z</cp:lastPrinted>
  <dcterms:created xsi:type="dcterms:W3CDTF">2011-01-05T23:17:11Z</dcterms:created>
  <dcterms:modified xsi:type="dcterms:W3CDTF">2016-11-09T20:12:20Z</dcterms:modified>
</cp:coreProperties>
</file>